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256" r:id="rId2"/>
    <p:sldId id="294" r:id="rId3"/>
    <p:sldId id="293" r:id="rId4"/>
    <p:sldId id="257" r:id="rId5"/>
    <p:sldId id="261" r:id="rId6"/>
    <p:sldId id="262" r:id="rId7"/>
    <p:sldId id="264" r:id="rId8"/>
    <p:sldId id="265" r:id="rId9"/>
    <p:sldId id="266" r:id="rId10"/>
    <p:sldId id="267" r:id="rId11"/>
    <p:sldId id="268" r:id="rId12"/>
    <p:sldId id="269" r:id="rId13"/>
    <p:sldId id="270" r:id="rId14"/>
    <p:sldId id="272" r:id="rId15"/>
    <p:sldId id="273" r:id="rId16"/>
    <p:sldId id="274" r:id="rId17"/>
    <p:sldId id="276" r:id="rId18"/>
    <p:sldId id="277" r:id="rId19"/>
    <p:sldId id="278" r:id="rId20"/>
    <p:sldId id="280" r:id="rId21"/>
    <p:sldId id="281" r:id="rId22"/>
    <p:sldId id="279" r:id="rId23"/>
    <p:sldId id="282" r:id="rId24"/>
    <p:sldId id="283" r:id="rId25"/>
    <p:sldId id="292" r:id="rId26"/>
    <p:sldId id="291" r:id="rId27"/>
    <p:sldId id="290" r:id="rId28"/>
    <p:sldId id="301" r:id="rId29"/>
    <p:sldId id="284" r:id="rId30"/>
    <p:sldId id="285" r:id="rId31"/>
    <p:sldId id="286" r:id="rId32"/>
    <p:sldId id="287" r:id="rId33"/>
    <p:sldId id="288" r:id="rId34"/>
    <p:sldId id="289" r:id="rId35"/>
    <p:sldId id="295" r:id="rId36"/>
    <p:sldId id="296" r:id="rId37"/>
    <p:sldId id="297" r:id="rId38"/>
    <p:sldId id="300" r:id="rId39"/>
    <p:sldId id="298" r:id="rId40"/>
    <p:sldId id="299" r:id="rId41"/>
  </p:sldIdLst>
  <p:sldSz cx="12192000" cy="6858000"/>
  <p:notesSz cx="7559675" cy="10691813"/>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B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249" autoAdjust="0"/>
  </p:normalViewPr>
  <p:slideViewPr>
    <p:cSldViewPr snapToGrid="0">
      <p:cViewPr>
        <p:scale>
          <a:sx n="70" d="100"/>
          <a:sy n="70" d="100"/>
        </p:scale>
        <p:origin x="714" y="-1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246AA39B-4C01-48D0-9FA7-3B7DEE357EC7}" type="datetimeFigureOut">
              <a:rPr lang="es-AR" smtClean="0"/>
              <a:t>12/4/2023</a:t>
            </a:fld>
            <a:endParaRPr lang="es-AR"/>
          </a:p>
        </p:txBody>
      </p:sp>
      <p:sp>
        <p:nvSpPr>
          <p:cNvPr id="4" name="Marcador de imagen de diapositiva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07129157-C142-459A-B21A-478BDBA5579B}" type="slidenum">
              <a:rPr lang="es-AR" smtClean="0"/>
              <a:t>‹Nº›</a:t>
            </a:fld>
            <a:endParaRPr lang="es-AR"/>
          </a:p>
        </p:txBody>
      </p:sp>
    </p:spTree>
    <p:extLst>
      <p:ext uri="{BB962C8B-B14F-4D97-AF65-F5344CB8AC3E}">
        <p14:creationId xmlns:p14="http://schemas.microsoft.com/office/powerpoint/2010/main" val="66916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rPr lang="es-AR"/>
              <a:t>Manuel Alejandro Ruiz Miranda</a:t>
            </a:r>
            <a:endParaRPr/>
          </a:p>
        </p:txBody>
      </p:sp>
      <p:sp>
        <p:nvSpPr>
          <p:cNvPr id="3" name="PlaceHolder 2"/>
          <p:cNvSpPr>
            <a:spLocks noGrp="1"/>
          </p:cNvSpPr>
          <p:nvPr>
            <p:ph type="sldNum" idx="3"/>
          </p:nvPr>
        </p:nvSpPr>
        <p:spPr/>
        <p:txBody>
          <a:bodyPr/>
          <a:lstStyle/>
          <a:p>
            <a:fld id="{70D0E8A0-983D-46A7-8A54-C26CC308C63A}" type="slidenum">
              <a:t>‹Nº›</a:t>
            </a:fld>
            <a:endParaRPr/>
          </a:p>
        </p:txBody>
      </p:sp>
      <p:sp>
        <p:nvSpPr>
          <p:cNvPr id="4" name="PlaceHolder 3"/>
          <p:cNvSpPr>
            <a:spLocks noGrp="1"/>
          </p:cNvSpPr>
          <p:nvPr>
            <p:ph type="dt" idx="1"/>
          </p:nvPr>
        </p:nvSpPr>
        <p:spPr/>
        <p:txBody>
          <a:body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s-AR" sz="1800" b="0" strike="noStrike" spc="-1">
              <a:solidFill>
                <a:srgbClr val="000000"/>
              </a:solidFill>
              <a:latin typeface="Calibri"/>
            </a:endParaRPr>
          </a:p>
        </p:txBody>
      </p:sp>
      <p:sp>
        <p:nvSpPr>
          <p:cNvPr id="26"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s-AR" sz="2800" b="0" strike="noStrike" spc="-1">
              <a:solidFill>
                <a:srgbClr val="000000"/>
              </a:solidFill>
              <a:latin typeface="Calibri"/>
            </a:endParaRPr>
          </a:p>
        </p:txBody>
      </p:sp>
      <p:sp>
        <p:nvSpPr>
          <p:cNvPr id="27"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s-AR" sz="2800" b="0" strike="noStrike" spc="-1">
              <a:solidFill>
                <a:srgbClr val="000000"/>
              </a:solidFill>
              <a:latin typeface="Calibri"/>
            </a:endParaRPr>
          </a:p>
        </p:txBody>
      </p:sp>
      <p:sp>
        <p:nvSpPr>
          <p:cNvPr id="5" name="PlaceHolder 4"/>
          <p:cNvSpPr>
            <a:spLocks noGrp="1"/>
          </p:cNvSpPr>
          <p:nvPr>
            <p:ph type="ftr" idx="2"/>
          </p:nvPr>
        </p:nvSpPr>
        <p:spPr/>
        <p:txBody>
          <a:bodyPr/>
          <a:lstStyle/>
          <a:p>
            <a:r>
              <a:rPr lang="es-AR"/>
              <a:t>Manuel Alejandro Ruiz Miranda</a:t>
            </a:r>
            <a:endParaRPr/>
          </a:p>
        </p:txBody>
      </p:sp>
      <p:sp>
        <p:nvSpPr>
          <p:cNvPr id="6" name="PlaceHolder 5"/>
          <p:cNvSpPr>
            <a:spLocks noGrp="1"/>
          </p:cNvSpPr>
          <p:nvPr>
            <p:ph type="sldNum" idx="3"/>
          </p:nvPr>
        </p:nvSpPr>
        <p:spPr/>
        <p:txBody>
          <a:bodyPr/>
          <a:lstStyle/>
          <a:p>
            <a:fld id="{94A66BFD-AD48-42F8-A670-B561FF955C0C}" type="slidenum">
              <a:t>‹Nº›</a:t>
            </a:fld>
            <a:endParaRPr/>
          </a:p>
        </p:txBody>
      </p:sp>
      <p:sp>
        <p:nvSpPr>
          <p:cNvPr id="7" name="PlaceHolder 6"/>
          <p:cNvSpPr>
            <a:spLocks noGrp="1"/>
          </p:cNvSpPr>
          <p:nvPr>
            <p:ph type="dt" idx="1"/>
          </p:nvPr>
        </p:nvSpPr>
        <p:spPr/>
        <p:txBody>
          <a:body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s-AR" sz="1800" b="0" strike="noStrike" spc="-1">
              <a:solidFill>
                <a:srgbClr val="000000"/>
              </a:solidFill>
              <a:latin typeface="Calibri"/>
            </a:endParaRPr>
          </a:p>
        </p:txBody>
      </p:sp>
      <p:sp>
        <p:nvSpPr>
          <p:cNvPr id="29"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s-AR" sz="2800" b="0" strike="noStrike" spc="-1">
              <a:solidFill>
                <a:srgbClr val="000000"/>
              </a:solidFill>
              <a:latin typeface="Calibri"/>
            </a:endParaRPr>
          </a:p>
        </p:txBody>
      </p:sp>
      <p:sp>
        <p:nvSpPr>
          <p:cNvPr id="3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s-AR" sz="2800" b="0" strike="noStrike" spc="-1">
              <a:solidFill>
                <a:srgbClr val="000000"/>
              </a:solidFill>
              <a:latin typeface="Calibri"/>
            </a:endParaRPr>
          </a:p>
        </p:txBody>
      </p:sp>
      <p:sp>
        <p:nvSpPr>
          <p:cNvPr id="31"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s-AR" sz="2800" b="0" strike="noStrike" spc="-1">
              <a:solidFill>
                <a:srgbClr val="000000"/>
              </a:solidFill>
              <a:latin typeface="Calibri"/>
            </a:endParaRPr>
          </a:p>
        </p:txBody>
      </p:sp>
      <p:sp>
        <p:nvSpPr>
          <p:cNvPr id="32"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s-AR" sz="2800" b="0" strike="noStrike" spc="-1">
              <a:solidFill>
                <a:srgbClr val="000000"/>
              </a:solidFill>
              <a:latin typeface="Calibri"/>
            </a:endParaRPr>
          </a:p>
        </p:txBody>
      </p:sp>
      <p:sp>
        <p:nvSpPr>
          <p:cNvPr id="7" name="PlaceHolder 6"/>
          <p:cNvSpPr>
            <a:spLocks noGrp="1"/>
          </p:cNvSpPr>
          <p:nvPr>
            <p:ph type="ftr" idx="2"/>
          </p:nvPr>
        </p:nvSpPr>
        <p:spPr/>
        <p:txBody>
          <a:bodyPr/>
          <a:lstStyle/>
          <a:p>
            <a:r>
              <a:rPr lang="es-AR"/>
              <a:t>Manuel Alejandro Ruiz Miranda</a:t>
            </a:r>
            <a:endParaRPr/>
          </a:p>
        </p:txBody>
      </p:sp>
      <p:sp>
        <p:nvSpPr>
          <p:cNvPr id="8" name="PlaceHolder 7"/>
          <p:cNvSpPr>
            <a:spLocks noGrp="1"/>
          </p:cNvSpPr>
          <p:nvPr>
            <p:ph type="sldNum" idx="3"/>
          </p:nvPr>
        </p:nvSpPr>
        <p:spPr/>
        <p:txBody>
          <a:bodyPr/>
          <a:lstStyle/>
          <a:p>
            <a:fld id="{FD30D42A-0DA9-4A81-A930-4125C911220F}" type="slidenum">
              <a:t>‹Nº›</a:t>
            </a:fld>
            <a:endParaRPr/>
          </a:p>
        </p:txBody>
      </p:sp>
      <p:sp>
        <p:nvSpPr>
          <p:cNvPr id="9" name="PlaceHolder 8"/>
          <p:cNvSpPr>
            <a:spLocks noGrp="1"/>
          </p:cNvSpPr>
          <p:nvPr>
            <p:ph type="dt" idx="1"/>
          </p:nvPr>
        </p:nvSpPr>
        <p:spPr/>
        <p:txBody>
          <a:body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s-AR" sz="1800" b="0" strike="noStrike" spc="-1">
              <a:solidFill>
                <a:srgbClr val="000000"/>
              </a:solidFill>
              <a:latin typeface="Calibri"/>
            </a:endParaRPr>
          </a:p>
        </p:txBody>
      </p:sp>
      <p:sp>
        <p:nvSpPr>
          <p:cNvPr id="34"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s-AR" sz="2800" b="0" strike="noStrike" spc="-1">
              <a:solidFill>
                <a:srgbClr val="000000"/>
              </a:solidFill>
              <a:latin typeface="Calibri"/>
            </a:endParaRPr>
          </a:p>
        </p:txBody>
      </p:sp>
      <p:sp>
        <p:nvSpPr>
          <p:cNvPr id="35"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s-AR" sz="2800" b="0" strike="noStrike" spc="-1">
              <a:solidFill>
                <a:srgbClr val="000000"/>
              </a:solidFill>
              <a:latin typeface="Calibri"/>
            </a:endParaRPr>
          </a:p>
        </p:txBody>
      </p:sp>
      <p:sp>
        <p:nvSpPr>
          <p:cNvPr id="36"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s-AR" sz="2800" b="0" strike="noStrike" spc="-1">
              <a:solidFill>
                <a:srgbClr val="000000"/>
              </a:solidFill>
              <a:latin typeface="Calibri"/>
            </a:endParaRPr>
          </a:p>
        </p:txBody>
      </p:sp>
      <p:sp>
        <p:nvSpPr>
          <p:cNvPr id="37"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s-AR" sz="2800" b="0" strike="noStrike" spc="-1">
              <a:solidFill>
                <a:srgbClr val="000000"/>
              </a:solidFill>
              <a:latin typeface="Calibri"/>
            </a:endParaRPr>
          </a:p>
        </p:txBody>
      </p:sp>
      <p:sp>
        <p:nvSpPr>
          <p:cNvPr id="38"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s-AR" sz="2800" b="0" strike="noStrike" spc="-1">
              <a:solidFill>
                <a:srgbClr val="000000"/>
              </a:solidFill>
              <a:latin typeface="Calibri"/>
            </a:endParaRPr>
          </a:p>
        </p:txBody>
      </p:sp>
      <p:sp>
        <p:nvSpPr>
          <p:cNvPr id="39"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s-AR" sz="2800" b="0" strike="noStrike" spc="-1">
              <a:solidFill>
                <a:srgbClr val="000000"/>
              </a:solidFill>
              <a:latin typeface="Calibri"/>
            </a:endParaRPr>
          </a:p>
        </p:txBody>
      </p:sp>
      <p:sp>
        <p:nvSpPr>
          <p:cNvPr id="9" name="PlaceHolder 8"/>
          <p:cNvSpPr>
            <a:spLocks noGrp="1"/>
          </p:cNvSpPr>
          <p:nvPr>
            <p:ph type="ftr" idx="2"/>
          </p:nvPr>
        </p:nvSpPr>
        <p:spPr/>
        <p:txBody>
          <a:bodyPr/>
          <a:lstStyle/>
          <a:p>
            <a:r>
              <a:rPr lang="es-AR"/>
              <a:t>Manuel Alejandro Ruiz Miranda</a:t>
            </a:r>
            <a:endParaRPr/>
          </a:p>
        </p:txBody>
      </p:sp>
      <p:sp>
        <p:nvSpPr>
          <p:cNvPr id="10" name="PlaceHolder 9"/>
          <p:cNvSpPr>
            <a:spLocks noGrp="1"/>
          </p:cNvSpPr>
          <p:nvPr>
            <p:ph type="sldNum" idx="3"/>
          </p:nvPr>
        </p:nvSpPr>
        <p:spPr/>
        <p:txBody>
          <a:bodyPr/>
          <a:lstStyle/>
          <a:p>
            <a:fld id="{63C5AB08-235D-4C26-BF5D-98B0E6592453}" type="slidenum">
              <a:t>‹Nº›</a:t>
            </a:fld>
            <a:endParaRPr/>
          </a:p>
        </p:txBody>
      </p:sp>
      <p:sp>
        <p:nvSpPr>
          <p:cNvPr id="11" name="PlaceHolder 10"/>
          <p:cNvSpPr>
            <a:spLocks noGrp="1"/>
          </p:cNvSpPr>
          <p:nvPr>
            <p:ph type="dt" idx="1"/>
          </p:nvPr>
        </p:nvSpPr>
        <p:spPr/>
        <p:txBody>
          <a:body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s-AR" sz="1800" b="0" strike="noStrike" spc="-1">
              <a:solidFill>
                <a:srgbClr val="000000"/>
              </a:solidFill>
              <a:latin typeface="Calibri"/>
            </a:endParaRPr>
          </a:p>
        </p:txBody>
      </p:sp>
      <p:sp>
        <p:nvSpPr>
          <p:cNvPr id="5"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s-AR" sz="3200" b="0" strike="noStrike" spc="-1">
              <a:solidFill>
                <a:srgbClr val="000000"/>
              </a:solidFill>
              <a:latin typeface="Arial"/>
            </a:endParaRPr>
          </a:p>
        </p:txBody>
      </p:sp>
      <p:sp>
        <p:nvSpPr>
          <p:cNvPr id="2" name="PlaceHolder 3"/>
          <p:cNvSpPr>
            <a:spLocks noGrp="1"/>
          </p:cNvSpPr>
          <p:nvPr>
            <p:ph type="ftr" idx="2"/>
          </p:nvPr>
        </p:nvSpPr>
        <p:spPr/>
        <p:txBody>
          <a:bodyPr/>
          <a:lstStyle/>
          <a:p>
            <a:r>
              <a:rPr lang="es-AR"/>
              <a:t>Manuel Alejandro Ruiz Miranda</a:t>
            </a:r>
            <a:endParaRPr/>
          </a:p>
        </p:txBody>
      </p:sp>
      <p:sp>
        <p:nvSpPr>
          <p:cNvPr id="3" name="PlaceHolder 4"/>
          <p:cNvSpPr>
            <a:spLocks noGrp="1"/>
          </p:cNvSpPr>
          <p:nvPr>
            <p:ph type="sldNum" idx="3"/>
          </p:nvPr>
        </p:nvSpPr>
        <p:spPr/>
        <p:txBody>
          <a:bodyPr/>
          <a:lstStyle/>
          <a:p>
            <a:fld id="{32C820E3-9B3E-4B86-A0FE-7E69EC75993A}" type="slidenum">
              <a:t>‹Nº›</a:t>
            </a:fld>
            <a:endParaRPr/>
          </a:p>
        </p:txBody>
      </p:sp>
      <p:sp>
        <p:nvSpPr>
          <p:cNvPr id="6" name="PlaceHolder 5"/>
          <p:cNvSpPr>
            <a:spLocks noGrp="1"/>
          </p:cNvSpPr>
          <p:nvPr>
            <p:ph type="dt" idx="1"/>
          </p:nvPr>
        </p:nvSpPr>
        <p:spPr/>
        <p:txBody>
          <a:body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s-AR" sz="1800" b="0" strike="noStrike" spc="-1">
              <a:solidFill>
                <a:srgbClr val="000000"/>
              </a:solidFill>
              <a:latin typeface="Calibri"/>
            </a:endParaRPr>
          </a:p>
        </p:txBody>
      </p:sp>
      <p:sp>
        <p:nvSpPr>
          <p:cNvPr id="7"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es-AR" sz="2800" b="0" strike="noStrike" spc="-1">
              <a:solidFill>
                <a:srgbClr val="000000"/>
              </a:solidFill>
              <a:latin typeface="Calibri"/>
            </a:endParaRPr>
          </a:p>
        </p:txBody>
      </p:sp>
      <p:sp>
        <p:nvSpPr>
          <p:cNvPr id="4" name="PlaceHolder 3"/>
          <p:cNvSpPr>
            <a:spLocks noGrp="1"/>
          </p:cNvSpPr>
          <p:nvPr>
            <p:ph type="ftr" idx="2"/>
          </p:nvPr>
        </p:nvSpPr>
        <p:spPr/>
        <p:txBody>
          <a:bodyPr/>
          <a:lstStyle/>
          <a:p>
            <a:r>
              <a:rPr lang="es-AR"/>
              <a:t>Manuel Alejandro Ruiz Miranda</a:t>
            </a:r>
            <a:endParaRPr/>
          </a:p>
        </p:txBody>
      </p:sp>
      <p:sp>
        <p:nvSpPr>
          <p:cNvPr id="5" name="PlaceHolder 4"/>
          <p:cNvSpPr>
            <a:spLocks noGrp="1"/>
          </p:cNvSpPr>
          <p:nvPr>
            <p:ph type="sldNum" idx="3"/>
          </p:nvPr>
        </p:nvSpPr>
        <p:spPr/>
        <p:txBody>
          <a:bodyPr/>
          <a:lstStyle/>
          <a:p>
            <a:fld id="{564FB5F9-EFAD-41DA-9602-1EAE0BD463B3}" type="slidenum">
              <a:t>‹Nº›</a:t>
            </a:fld>
            <a:endParaRPr/>
          </a:p>
        </p:txBody>
      </p:sp>
      <p:sp>
        <p:nvSpPr>
          <p:cNvPr id="2" name="PlaceHolder 5"/>
          <p:cNvSpPr>
            <a:spLocks noGrp="1"/>
          </p:cNvSpPr>
          <p:nvPr>
            <p:ph type="dt" idx="1"/>
          </p:nvPr>
        </p:nvSpPr>
        <p:spPr/>
        <p:txBody>
          <a:body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s-AR" sz="1800" b="0" strike="noStrike" spc="-1">
              <a:solidFill>
                <a:srgbClr val="000000"/>
              </a:solidFill>
              <a:latin typeface="Calibri"/>
            </a:endParaRPr>
          </a:p>
        </p:txBody>
      </p:sp>
      <p:sp>
        <p:nvSpPr>
          <p:cNvPr id="9"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s-AR" sz="2800" b="0" strike="noStrike" spc="-1">
              <a:solidFill>
                <a:srgbClr val="000000"/>
              </a:solidFill>
              <a:latin typeface="Calibri"/>
            </a:endParaRPr>
          </a:p>
        </p:txBody>
      </p:sp>
      <p:sp>
        <p:nvSpPr>
          <p:cNvPr id="10"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s-AR" sz="2800" b="0" strike="noStrike" spc="-1">
              <a:solidFill>
                <a:srgbClr val="000000"/>
              </a:solidFill>
              <a:latin typeface="Calibri"/>
            </a:endParaRPr>
          </a:p>
        </p:txBody>
      </p:sp>
      <p:sp>
        <p:nvSpPr>
          <p:cNvPr id="5" name="PlaceHolder 4"/>
          <p:cNvSpPr>
            <a:spLocks noGrp="1"/>
          </p:cNvSpPr>
          <p:nvPr>
            <p:ph type="ftr" idx="2"/>
          </p:nvPr>
        </p:nvSpPr>
        <p:spPr/>
        <p:txBody>
          <a:bodyPr/>
          <a:lstStyle/>
          <a:p>
            <a:r>
              <a:rPr lang="es-AR"/>
              <a:t>Manuel Alejandro Ruiz Miranda</a:t>
            </a:r>
            <a:endParaRPr/>
          </a:p>
        </p:txBody>
      </p:sp>
      <p:sp>
        <p:nvSpPr>
          <p:cNvPr id="6" name="PlaceHolder 5"/>
          <p:cNvSpPr>
            <a:spLocks noGrp="1"/>
          </p:cNvSpPr>
          <p:nvPr>
            <p:ph type="sldNum" idx="3"/>
          </p:nvPr>
        </p:nvSpPr>
        <p:spPr/>
        <p:txBody>
          <a:bodyPr/>
          <a:lstStyle/>
          <a:p>
            <a:fld id="{7BD6433E-713D-4D2B-85AC-F254DD79A967}" type="slidenum">
              <a:t>‹Nº›</a:t>
            </a:fld>
            <a:endParaRPr/>
          </a:p>
        </p:txBody>
      </p:sp>
      <p:sp>
        <p:nvSpPr>
          <p:cNvPr id="7" name="PlaceHolder 6"/>
          <p:cNvSpPr>
            <a:spLocks noGrp="1"/>
          </p:cNvSpPr>
          <p:nvPr>
            <p:ph type="dt" idx="1"/>
          </p:nvPr>
        </p:nvSpPr>
        <p:spPr/>
        <p:txBody>
          <a:body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s-AR" sz="1800" b="0" strike="noStrike" spc="-1">
              <a:solidFill>
                <a:srgbClr val="000000"/>
              </a:solidFill>
              <a:latin typeface="Calibri"/>
            </a:endParaRPr>
          </a:p>
        </p:txBody>
      </p:sp>
      <p:sp>
        <p:nvSpPr>
          <p:cNvPr id="3" name="PlaceHolder 2"/>
          <p:cNvSpPr>
            <a:spLocks noGrp="1"/>
          </p:cNvSpPr>
          <p:nvPr>
            <p:ph type="ftr" idx="2"/>
          </p:nvPr>
        </p:nvSpPr>
        <p:spPr/>
        <p:txBody>
          <a:bodyPr/>
          <a:lstStyle/>
          <a:p>
            <a:r>
              <a:rPr lang="es-AR"/>
              <a:t>Manuel Alejandro Ruiz Miranda</a:t>
            </a:r>
            <a:endParaRPr/>
          </a:p>
        </p:txBody>
      </p:sp>
      <p:sp>
        <p:nvSpPr>
          <p:cNvPr id="4" name="PlaceHolder 3"/>
          <p:cNvSpPr>
            <a:spLocks noGrp="1"/>
          </p:cNvSpPr>
          <p:nvPr>
            <p:ph type="sldNum" idx="3"/>
          </p:nvPr>
        </p:nvSpPr>
        <p:spPr/>
        <p:txBody>
          <a:bodyPr/>
          <a:lstStyle/>
          <a:p>
            <a:fld id="{4D172831-BA26-49A0-9C11-3B44F8A77A02}" type="slidenum">
              <a:t>‹Nº›</a:t>
            </a:fld>
            <a:endParaRPr/>
          </a:p>
        </p:txBody>
      </p:sp>
      <p:sp>
        <p:nvSpPr>
          <p:cNvPr id="5" name="PlaceHolder 4"/>
          <p:cNvSpPr>
            <a:spLocks noGrp="1"/>
          </p:cNvSpPr>
          <p:nvPr>
            <p:ph type="dt" idx="1"/>
          </p:nvPr>
        </p:nvSpPr>
        <p:spPr/>
        <p:txBody>
          <a:body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1523880" y="1122480"/>
            <a:ext cx="9143640" cy="11066760"/>
          </a:xfrm>
          <a:prstGeom prst="rect">
            <a:avLst/>
          </a:prstGeom>
          <a:noFill/>
          <a:ln w="0">
            <a:noFill/>
          </a:ln>
        </p:spPr>
        <p:txBody>
          <a:bodyPr lIns="0" tIns="0" rIns="0" bIns="0" anchor="ctr">
            <a:noAutofit/>
          </a:bodyPr>
          <a:lstStyle/>
          <a:p>
            <a:pPr algn="ctr"/>
            <a:endParaRPr lang="es-AR" sz="3200" b="0" strike="noStrike" spc="-1">
              <a:solidFill>
                <a:srgbClr val="000000"/>
              </a:solidFill>
              <a:latin typeface="Arial"/>
            </a:endParaRPr>
          </a:p>
        </p:txBody>
      </p:sp>
      <p:sp>
        <p:nvSpPr>
          <p:cNvPr id="3" name="PlaceHolder 2"/>
          <p:cNvSpPr>
            <a:spLocks noGrp="1"/>
          </p:cNvSpPr>
          <p:nvPr>
            <p:ph type="ftr" idx="2"/>
          </p:nvPr>
        </p:nvSpPr>
        <p:spPr/>
        <p:txBody>
          <a:bodyPr/>
          <a:lstStyle/>
          <a:p>
            <a:r>
              <a:rPr lang="es-AR"/>
              <a:t>Manuel Alejandro Ruiz Miranda</a:t>
            </a:r>
            <a:endParaRPr/>
          </a:p>
        </p:txBody>
      </p:sp>
      <p:sp>
        <p:nvSpPr>
          <p:cNvPr id="4" name="PlaceHolder 3"/>
          <p:cNvSpPr>
            <a:spLocks noGrp="1"/>
          </p:cNvSpPr>
          <p:nvPr>
            <p:ph type="sldNum" idx="3"/>
          </p:nvPr>
        </p:nvSpPr>
        <p:spPr/>
        <p:txBody>
          <a:bodyPr/>
          <a:lstStyle/>
          <a:p>
            <a:fld id="{DD71E6F9-9986-4AE9-A63E-3B75B01864E8}" type="slidenum">
              <a:t>‹Nº›</a:t>
            </a:fld>
            <a:endParaRPr/>
          </a:p>
        </p:txBody>
      </p:sp>
      <p:sp>
        <p:nvSpPr>
          <p:cNvPr id="5" name="PlaceHolder 4"/>
          <p:cNvSpPr>
            <a:spLocks noGrp="1"/>
          </p:cNvSpPr>
          <p:nvPr>
            <p:ph type="dt" idx="1"/>
          </p:nvPr>
        </p:nvSpPr>
        <p:spPr/>
        <p:txBody>
          <a:body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s-AR" sz="1800" b="0" strike="noStrike" spc="-1">
              <a:solidFill>
                <a:srgbClr val="000000"/>
              </a:solidFill>
              <a:latin typeface="Calibri"/>
            </a:endParaRPr>
          </a:p>
        </p:txBody>
      </p:sp>
      <p:sp>
        <p:nvSpPr>
          <p:cNvPr id="1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s-AR" sz="2800" b="0" strike="noStrike" spc="-1">
              <a:solidFill>
                <a:srgbClr val="000000"/>
              </a:solidFill>
              <a:latin typeface="Calibri"/>
            </a:endParaRPr>
          </a:p>
        </p:txBody>
      </p:sp>
      <p:sp>
        <p:nvSpPr>
          <p:cNvPr id="15"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s-AR" sz="2800" b="0" strike="noStrike" spc="-1">
              <a:solidFill>
                <a:srgbClr val="000000"/>
              </a:solidFill>
              <a:latin typeface="Calibri"/>
            </a:endParaRPr>
          </a:p>
        </p:txBody>
      </p:sp>
      <p:sp>
        <p:nvSpPr>
          <p:cNvPr id="16"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s-AR" sz="2800" b="0" strike="noStrike" spc="-1">
              <a:solidFill>
                <a:srgbClr val="000000"/>
              </a:solidFill>
              <a:latin typeface="Calibri"/>
            </a:endParaRPr>
          </a:p>
        </p:txBody>
      </p:sp>
      <p:sp>
        <p:nvSpPr>
          <p:cNvPr id="6" name="PlaceHolder 5"/>
          <p:cNvSpPr>
            <a:spLocks noGrp="1"/>
          </p:cNvSpPr>
          <p:nvPr>
            <p:ph type="ftr" idx="2"/>
          </p:nvPr>
        </p:nvSpPr>
        <p:spPr/>
        <p:txBody>
          <a:bodyPr/>
          <a:lstStyle/>
          <a:p>
            <a:r>
              <a:rPr lang="es-AR"/>
              <a:t>Manuel Alejandro Ruiz Miranda</a:t>
            </a:r>
            <a:endParaRPr/>
          </a:p>
        </p:txBody>
      </p:sp>
      <p:sp>
        <p:nvSpPr>
          <p:cNvPr id="7" name="PlaceHolder 6"/>
          <p:cNvSpPr>
            <a:spLocks noGrp="1"/>
          </p:cNvSpPr>
          <p:nvPr>
            <p:ph type="sldNum" idx="3"/>
          </p:nvPr>
        </p:nvSpPr>
        <p:spPr/>
        <p:txBody>
          <a:bodyPr/>
          <a:lstStyle/>
          <a:p>
            <a:fld id="{738D7F4D-CA8D-4AF3-B4BE-779B89D76EC7}" type="slidenum">
              <a:t>‹Nº›</a:t>
            </a:fld>
            <a:endParaRPr/>
          </a:p>
        </p:txBody>
      </p:sp>
      <p:sp>
        <p:nvSpPr>
          <p:cNvPr id="8" name="PlaceHolder 7"/>
          <p:cNvSpPr>
            <a:spLocks noGrp="1"/>
          </p:cNvSpPr>
          <p:nvPr>
            <p:ph type="dt" idx="1"/>
          </p:nvPr>
        </p:nvSpPr>
        <p:spPr/>
        <p:txBody>
          <a:body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s-AR" sz="1800" b="0" strike="noStrike" spc="-1">
              <a:solidFill>
                <a:srgbClr val="000000"/>
              </a:solidFill>
              <a:latin typeface="Calibri"/>
            </a:endParaRPr>
          </a:p>
        </p:txBody>
      </p:sp>
      <p:sp>
        <p:nvSpPr>
          <p:cNvPr id="18"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s-AR" sz="2800" b="0" strike="noStrike" spc="-1">
              <a:solidFill>
                <a:srgbClr val="000000"/>
              </a:solidFill>
              <a:latin typeface="Calibri"/>
            </a:endParaRPr>
          </a:p>
        </p:txBody>
      </p:sp>
      <p:sp>
        <p:nvSpPr>
          <p:cNvPr id="19"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s-AR" sz="2800" b="0" strike="noStrike" spc="-1">
              <a:solidFill>
                <a:srgbClr val="000000"/>
              </a:solidFill>
              <a:latin typeface="Calibri"/>
            </a:endParaRPr>
          </a:p>
        </p:txBody>
      </p:sp>
      <p:sp>
        <p:nvSpPr>
          <p:cNvPr id="20"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s-AR" sz="2800" b="0" strike="noStrike" spc="-1">
              <a:solidFill>
                <a:srgbClr val="000000"/>
              </a:solidFill>
              <a:latin typeface="Calibri"/>
            </a:endParaRPr>
          </a:p>
        </p:txBody>
      </p:sp>
      <p:sp>
        <p:nvSpPr>
          <p:cNvPr id="6" name="PlaceHolder 5"/>
          <p:cNvSpPr>
            <a:spLocks noGrp="1"/>
          </p:cNvSpPr>
          <p:nvPr>
            <p:ph type="ftr" idx="2"/>
          </p:nvPr>
        </p:nvSpPr>
        <p:spPr/>
        <p:txBody>
          <a:bodyPr/>
          <a:lstStyle/>
          <a:p>
            <a:r>
              <a:rPr lang="es-AR"/>
              <a:t>Manuel Alejandro Ruiz Miranda</a:t>
            </a:r>
            <a:endParaRPr/>
          </a:p>
        </p:txBody>
      </p:sp>
      <p:sp>
        <p:nvSpPr>
          <p:cNvPr id="7" name="PlaceHolder 6"/>
          <p:cNvSpPr>
            <a:spLocks noGrp="1"/>
          </p:cNvSpPr>
          <p:nvPr>
            <p:ph type="sldNum" idx="3"/>
          </p:nvPr>
        </p:nvSpPr>
        <p:spPr/>
        <p:txBody>
          <a:bodyPr/>
          <a:lstStyle/>
          <a:p>
            <a:fld id="{8B6193FB-F473-4986-832C-608D26F5A22B}" type="slidenum">
              <a:t>‹Nº›</a:t>
            </a:fld>
            <a:endParaRPr/>
          </a:p>
        </p:txBody>
      </p:sp>
      <p:sp>
        <p:nvSpPr>
          <p:cNvPr id="8" name="PlaceHolder 7"/>
          <p:cNvSpPr>
            <a:spLocks noGrp="1"/>
          </p:cNvSpPr>
          <p:nvPr>
            <p:ph type="dt" idx="1"/>
          </p:nvPr>
        </p:nvSpPr>
        <p:spPr/>
        <p:txBody>
          <a:body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pPr indent="0">
              <a:buNone/>
            </a:pPr>
            <a:endParaRPr lang="es-AR" sz="1800" b="0" strike="noStrike" spc="-1">
              <a:solidFill>
                <a:srgbClr val="000000"/>
              </a:solidFill>
              <a:latin typeface="Calibri"/>
            </a:endParaRPr>
          </a:p>
        </p:txBody>
      </p:sp>
      <p:sp>
        <p:nvSpPr>
          <p:cNvPr id="2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s-AR" sz="2800" b="0" strike="noStrike" spc="-1">
              <a:solidFill>
                <a:srgbClr val="000000"/>
              </a:solidFill>
              <a:latin typeface="Calibri"/>
            </a:endParaRPr>
          </a:p>
        </p:txBody>
      </p:sp>
      <p:sp>
        <p:nvSpPr>
          <p:cNvPr id="23"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s-AR" sz="2800" b="0" strike="noStrike" spc="-1">
              <a:solidFill>
                <a:srgbClr val="000000"/>
              </a:solidFill>
              <a:latin typeface="Calibri"/>
            </a:endParaRPr>
          </a:p>
        </p:txBody>
      </p:sp>
      <p:sp>
        <p:nvSpPr>
          <p:cNvPr id="24"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s-AR" sz="2800" b="0" strike="noStrike" spc="-1">
              <a:solidFill>
                <a:srgbClr val="000000"/>
              </a:solidFill>
              <a:latin typeface="Calibri"/>
            </a:endParaRPr>
          </a:p>
        </p:txBody>
      </p:sp>
      <p:sp>
        <p:nvSpPr>
          <p:cNvPr id="6" name="PlaceHolder 5"/>
          <p:cNvSpPr>
            <a:spLocks noGrp="1"/>
          </p:cNvSpPr>
          <p:nvPr>
            <p:ph type="ftr" idx="2"/>
          </p:nvPr>
        </p:nvSpPr>
        <p:spPr/>
        <p:txBody>
          <a:bodyPr/>
          <a:lstStyle/>
          <a:p>
            <a:r>
              <a:rPr lang="es-AR"/>
              <a:t>Manuel Alejandro Ruiz Miranda</a:t>
            </a:r>
            <a:endParaRPr/>
          </a:p>
        </p:txBody>
      </p:sp>
      <p:sp>
        <p:nvSpPr>
          <p:cNvPr id="7" name="PlaceHolder 6"/>
          <p:cNvSpPr>
            <a:spLocks noGrp="1"/>
          </p:cNvSpPr>
          <p:nvPr>
            <p:ph type="sldNum" idx="3"/>
          </p:nvPr>
        </p:nvSpPr>
        <p:spPr/>
        <p:txBody>
          <a:bodyPr/>
          <a:lstStyle/>
          <a:p>
            <a:fld id="{F5370D91-F858-4DA8-BDC7-CC0BAAD1542F}" type="slidenum">
              <a:t>‹Nº›</a:t>
            </a:fld>
            <a:endParaRPr/>
          </a:p>
        </p:txBody>
      </p:sp>
      <p:sp>
        <p:nvSpPr>
          <p:cNvPr id="8" name="PlaceHolder 7"/>
          <p:cNvSpPr>
            <a:spLocks noGrp="1"/>
          </p:cNvSpPr>
          <p:nvPr>
            <p:ph type="dt" idx="1"/>
          </p:nvPr>
        </p:nvSpPr>
        <p:spPr/>
        <p:txBody>
          <a:body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4" name="PlaceHolder 1"/>
          <p:cNvSpPr>
            <a:spLocks noGrp="1"/>
          </p:cNvSpPr>
          <p:nvPr>
            <p:ph type="title"/>
          </p:nvPr>
        </p:nvSpPr>
        <p:spPr>
          <a:xfrm>
            <a:off x="1523880" y="1122480"/>
            <a:ext cx="9143640" cy="2387160"/>
          </a:xfrm>
          <a:prstGeom prst="rect">
            <a:avLst/>
          </a:prstGeom>
          <a:noFill/>
          <a:ln w="0">
            <a:noFill/>
          </a:ln>
        </p:spPr>
        <p:txBody>
          <a:bodyPr anchor="b">
            <a:noAutofit/>
          </a:bodyPr>
          <a:lstStyle/>
          <a:p>
            <a:pPr indent="0" algn="ctr">
              <a:lnSpc>
                <a:spcPct val="90000"/>
              </a:lnSpc>
              <a:buNone/>
            </a:pPr>
            <a:r>
              <a:rPr lang="es-ES" sz="6000" b="0" strike="noStrike" spc="-1">
                <a:solidFill>
                  <a:srgbClr val="000000"/>
                </a:solidFill>
                <a:latin typeface="Calibri Light"/>
              </a:rPr>
              <a:t>Haga clic para modificar el estilo de título del patrón</a:t>
            </a:r>
            <a:endParaRPr lang="es-AR" sz="6000" b="0" strike="noStrike" spc="-1">
              <a:solidFill>
                <a:srgbClr val="000000"/>
              </a:solidFill>
              <a:latin typeface="Calibri"/>
            </a:endParaRPr>
          </a:p>
        </p:txBody>
      </p:sp>
      <p:sp>
        <p:nvSpPr>
          <p:cNvPr id="5" name="PlaceHolder 2"/>
          <p:cNvSpPr>
            <a:spLocks noGrp="1"/>
          </p:cNvSpPr>
          <p:nvPr>
            <p:ph type="dt" idx="1"/>
          </p:nvPr>
        </p:nvSpPr>
        <p:spPr>
          <a:xfrm>
            <a:off x="838080" y="6356520"/>
            <a:ext cx="2742840" cy="364680"/>
          </a:xfrm>
          <a:prstGeom prst="rect">
            <a:avLst/>
          </a:prstGeom>
          <a:noFill/>
          <a:ln w="0">
            <a:noFill/>
          </a:ln>
        </p:spPr>
        <p:txBody>
          <a:bodyPr anchor="ctr">
            <a:noAutofit/>
          </a:bodyPr>
          <a:lstStyle>
            <a:lvl1pPr indent="0">
              <a:lnSpc>
                <a:spcPct val="100000"/>
              </a:lnSpc>
              <a:buNone/>
              <a:defRPr lang="es-AR" sz="1200" b="0" strike="noStrike" spc="-1">
                <a:solidFill>
                  <a:srgbClr val="8B8B8B"/>
                </a:solidFill>
                <a:latin typeface="Calibri"/>
              </a:defRPr>
            </a:lvl1pPr>
          </a:lstStyle>
          <a:p>
            <a:pPr indent="0">
              <a:lnSpc>
                <a:spcPct val="100000"/>
              </a:lnSpc>
              <a:buNone/>
            </a:pPr>
            <a:endParaRPr lang="es-AR" sz="1200" b="0" strike="noStrike" spc="-1">
              <a:solidFill>
                <a:srgbClr val="000000"/>
              </a:solidFill>
              <a:latin typeface="Times New Roman"/>
            </a:endParaRPr>
          </a:p>
        </p:txBody>
      </p:sp>
      <p:sp>
        <p:nvSpPr>
          <p:cNvPr id="2" name="PlaceHolder 3"/>
          <p:cNvSpPr>
            <a:spLocks noGrp="1"/>
          </p:cNvSpPr>
          <p:nvPr>
            <p:ph type="ftr" idx="2"/>
          </p:nvPr>
        </p:nvSpPr>
        <p:spPr>
          <a:xfrm>
            <a:off x="4038480" y="6356520"/>
            <a:ext cx="4114440" cy="364680"/>
          </a:xfrm>
          <a:prstGeom prst="rect">
            <a:avLst/>
          </a:prstGeom>
          <a:noFill/>
          <a:ln w="0">
            <a:noFill/>
          </a:ln>
        </p:spPr>
        <p:txBody>
          <a:bodyPr anchor="ctr">
            <a:noAutofit/>
          </a:bodyPr>
          <a:lstStyle>
            <a:lvl1pPr indent="0" algn="ctr">
              <a:buNone/>
              <a:defRPr lang="es-AR" sz="1400" b="0" strike="noStrike" spc="-1">
                <a:solidFill>
                  <a:srgbClr val="000000"/>
                </a:solidFill>
                <a:latin typeface="Times New Roman"/>
              </a:defRPr>
            </a:lvl1pPr>
          </a:lstStyle>
          <a:p>
            <a:pPr indent="0" algn="ctr">
              <a:buNone/>
            </a:pPr>
            <a:r>
              <a:rPr lang="es-AR" sz="1400" b="0" strike="noStrike" spc="-1">
                <a:solidFill>
                  <a:srgbClr val="000000"/>
                </a:solidFill>
                <a:latin typeface="Times New Roman"/>
              </a:rPr>
              <a:t>Manuel Alejandro Ruiz Miranda</a:t>
            </a:r>
          </a:p>
        </p:txBody>
      </p:sp>
      <p:sp>
        <p:nvSpPr>
          <p:cNvPr id="3" name="PlaceHolder 4"/>
          <p:cNvSpPr>
            <a:spLocks noGrp="1"/>
          </p:cNvSpPr>
          <p:nvPr>
            <p:ph type="sldNum" idx="3"/>
          </p:nvPr>
        </p:nvSpPr>
        <p:spPr>
          <a:xfrm>
            <a:off x="8610480" y="6356520"/>
            <a:ext cx="2742840" cy="364680"/>
          </a:xfrm>
          <a:prstGeom prst="rect">
            <a:avLst/>
          </a:prstGeom>
          <a:noFill/>
          <a:ln w="0">
            <a:noFill/>
          </a:ln>
        </p:spPr>
        <p:txBody>
          <a:bodyPr anchor="ctr">
            <a:noAutofit/>
          </a:bodyPr>
          <a:lstStyle>
            <a:lvl1pPr indent="0" algn="r">
              <a:lnSpc>
                <a:spcPct val="100000"/>
              </a:lnSpc>
              <a:buNone/>
              <a:defRPr lang="es-AR" sz="1200" b="0" strike="noStrike" spc="-1">
                <a:solidFill>
                  <a:srgbClr val="8B8B8B"/>
                </a:solidFill>
                <a:latin typeface="Calibri"/>
              </a:defRPr>
            </a:lvl1pPr>
          </a:lstStyle>
          <a:p>
            <a:pPr indent="0" algn="r">
              <a:lnSpc>
                <a:spcPct val="100000"/>
              </a:lnSpc>
              <a:buNone/>
            </a:pPr>
            <a:fld id="{7B8A53A0-955D-4BAC-AFB6-512285024990}" type="slidenum">
              <a:rPr lang="es-AR" sz="1200" b="0" strike="noStrike" spc="-1">
                <a:solidFill>
                  <a:srgbClr val="8B8B8B"/>
                </a:solidFill>
                <a:latin typeface="Calibri"/>
              </a:rPr>
              <a:t>‹Nº›</a:t>
            </a:fld>
            <a:endParaRPr lang="es-AR"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slide" Target="slide2.xml"/><Relationship Id="rId3" Type="http://schemas.microsoft.com/office/2007/relationships/hdphoto" Target="../media/hdphoto1.wdp"/><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 Target="slide2.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slide" Target="slide1.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slide" Target="slide27.xml"/><Relationship Id="rId5" Type="http://schemas.openxmlformats.org/officeDocument/2006/relationships/slide" Target="slide17.xml"/><Relationship Id="rId4" Type="http://schemas.openxmlformats.org/officeDocument/2006/relationships/slide" Target="slide14.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 Target="slide2.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1.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slide" Target="slide2.xml"/><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 Target="slide2.xml"/><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slide" Target="slide2.xml"/></Relationships>
</file>

<file path=ppt/slides/_rels/slide2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 Target="slide2.xml"/><Relationship Id="rId5" Type="http://schemas.openxmlformats.org/officeDocument/2006/relationships/image" Target="../media/image44.emf"/><Relationship Id="rId4" Type="http://schemas.openxmlformats.org/officeDocument/2006/relationships/image" Target="../media/image43.emf"/></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slide" Target="slide2.xm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45.emf"/></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slide" Target="slide2.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slide" Target="slide2.xml"/></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slide" Target="slide2.xml"/></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slide" Target="slide2.xml"/></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slide" Target="slide2.xml"/></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3" Type="http://schemas.openxmlformats.org/officeDocument/2006/relationships/image" Target="file:///C:\Users\Jano\Desktop\mach_learn_R\Machine%20Learning_archivos\image002.gif" TargetMode="External"/><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slide" Target="slide2.xml"/></Relationships>
</file>

<file path=ppt/slides/_rels/slide3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slide" Target="slide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1B31"/>
        </a:solidFill>
        <a:effectLst/>
      </p:bgPr>
    </p:bg>
    <p:spTree>
      <p:nvGrpSpPr>
        <p:cNvPr id="1" name=""/>
        <p:cNvGrpSpPr/>
        <p:nvPr/>
      </p:nvGrpSpPr>
      <p:grpSpPr>
        <a:xfrm>
          <a:off x="0" y="0"/>
          <a:ext cx="0" cy="0"/>
          <a:chOff x="0" y="0"/>
          <a:chExt cx="0" cy="0"/>
        </a:xfrm>
      </p:grpSpPr>
      <p:pic>
        <p:nvPicPr>
          <p:cNvPr id="16" name="Imagen 15">
            <a:extLst>
              <a:ext uri="{FF2B5EF4-FFF2-40B4-BE49-F238E27FC236}">
                <a16:creationId xmlns:a16="http://schemas.microsoft.com/office/drawing/2014/main" id="{87BA3657-9D03-BEDE-93EF-B6E1EC2BA51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0" y="-7788"/>
            <a:ext cx="12192000" cy="6858000"/>
          </a:xfrm>
          <a:prstGeom prst="rect">
            <a:avLst/>
          </a:prstGeom>
        </p:spPr>
      </p:pic>
      <p:grpSp>
        <p:nvGrpSpPr>
          <p:cNvPr id="10" name="Grupo 9">
            <a:extLst>
              <a:ext uri="{FF2B5EF4-FFF2-40B4-BE49-F238E27FC236}">
                <a16:creationId xmlns:a16="http://schemas.microsoft.com/office/drawing/2014/main" id="{AFC65C7C-6D0E-EE41-19E7-EC57BB0CE177}"/>
              </a:ext>
            </a:extLst>
          </p:cNvPr>
          <p:cNvGrpSpPr/>
          <p:nvPr/>
        </p:nvGrpSpPr>
        <p:grpSpPr>
          <a:xfrm>
            <a:off x="187583" y="433975"/>
            <a:ext cx="1837775" cy="1524093"/>
            <a:chOff x="451681" y="360000"/>
            <a:chExt cx="1440000" cy="1260000"/>
          </a:xfrm>
        </p:grpSpPr>
        <p:sp>
          <p:nvSpPr>
            <p:cNvPr id="43" name="Hexágono 42"/>
            <p:cNvSpPr/>
            <p:nvPr/>
          </p:nvSpPr>
          <p:spPr>
            <a:xfrm>
              <a:off x="451681" y="360000"/>
              <a:ext cx="1440000" cy="1260000"/>
            </a:xfrm>
            <a:prstGeom prst="hexagon">
              <a:avLst>
                <a:gd name="adj" fmla="val 28571"/>
                <a:gd name="vf" fmla="val 115470"/>
              </a:avLst>
            </a:prstGeom>
            <a:solidFill>
              <a:schemeClr val="accent1"/>
            </a:solidFill>
            <a:ln w="0">
              <a:solidFill>
                <a:srgbClr val="20386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s-AR" sz="1800" b="0" strike="noStrike" spc="-1" dirty="0">
                <a:solidFill>
                  <a:srgbClr val="000000"/>
                </a:solidFill>
                <a:latin typeface="Arial"/>
              </a:endParaRPr>
            </a:p>
          </p:txBody>
        </p:sp>
        <p:pic>
          <p:nvPicPr>
            <p:cNvPr id="44" name="Imagen 43"/>
            <p:cNvPicPr/>
            <p:nvPr/>
          </p:nvPicPr>
          <p:blipFill>
            <a:blip r:embed="rId4"/>
            <a:stretch/>
          </p:blipFill>
          <p:spPr>
            <a:xfrm>
              <a:off x="894126" y="472721"/>
              <a:ext cx="637560" cy="637560"/>
            </a:xfrm>
            <a:prstGeom prst="rect">
              <a:avLst/>
            </a:prstGeom>
            <a:ln w="0">
              <a:noFill/>
            </a:ln>
          </p:spPr>
        </p:pic>
        <p:sp>
          <p:nvSpPr>
            <p:cNvPr id="2" name="CuadroTexto 1">
              <a:extLst>
                <a:ext uri="{FF2B5EF4-FFF2-40B4-BE49-F238E27FC236}">
                  <a16:creationId xmlns:a16="http://schemas.microsoft.com/office/drawing/2014/main" id="{82520146-7580-91F3-7681-11A29B495359}"/>
                </a:ext>
              </a:extLst>
            </p:cNvPr>
            <p:cNvSpPr txBox="1"/>
            <p:nvPr/>
          </p:nvSpPr>
          <p:spPr>
            <a:xfrm>
              <a:off x="633151" y="1146559"/>
              <a:ext cx="1098756" cy="261610"/>
            </a:xfrm>
            <a:prstGeom prst="rect">
              <a:avLst/>
            </a:prstGeom>
            <a:noFill/>
          </p:spPr>
          <p:txBody>
            <a:bodyPr wrap="square" rtlCol="0">
              <a:spAutoFit/>
            </a:bodyPr>
            <a:lstStyle/>
            <a:p>
              <a:pPr algn="ctr"/>
              <a:r>
                <a:rPr lang="es-AR" sz="1100" dirty="0">
                  <a:solidFill>
                    <a:schemeClr val="bg1"/>
                  </a:solidFill>
                </a:rPr>
                <a:t>Introducción</a:t>
              </a:r>
            </a:p>
          </p:txBody>
        </p:sp>
      </p:grpSp>
      <p:grpSp>
        <p:nvGrpSpPr>
          <p:cNvPr id="11" name="Grupo 10">
            <a:extLst>
              <a:ext uri="{FF2B5EF4-FFF2-40B4-BE49-F238E27FC236}">
                <a16:creationId xmlns:a16="http://schemas.microsoft.com/office/drawing/2014/main" id="{AF677633-CCCE-1244-48EA-498C2BF672DA}"/>
              </a:ext>
            </a:extLst>
          </p:cNvPr>
          <p:cNvGrpSpPr/>
          <p:nvPr/>
        </p:nvGrpSpPr>
        <p:grpSpPr>
          <a:xfrm>
            <a:off x="2007904" y="1317492"/>
            <a:ext cx="1867277" cy="1563574"/>
            <a:chOff x="1800000" y="1080000"/>
            <a:chExt cx="1440000" cy="1292640"/>
          </a:xfrm>
        </p:grpSpPr>
        <p:sp>
          <p:nvSpPr>
            <p:cNvPr id="46" name="Hexágono 45"/>
            <p:cNvSpPr/>
            <p:nvPr/>
          </p:nvSpPr>
          <p:spPr>
            <a:xfrm>
              <a:off x="1800000" y="1080000"/>
              <a:ext cx="1440000" cy="1260000"/>
            </a:xfrm>
            <a:prstGeom prst="hexagon">
              <a:avLst>
                <a:gd name="adj" fmla="val 28571"/>
                <a:gd name="vf" fmla="val 115470"/>
              </a:avLst>
            </a:prstGeom>
            <a:solidFill>
              <a:schemeClr val="accent1"/>
            </a:solidFill>
            <a:ln w="0">
              <a:solidFill>
                <a:srgbClr val="20386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s-AR" sz="1800" b="0" strike="noStrike" spc="-1">
                <a:solidFill>
                  <a:srgbClr val="000000"/>
                </a:solidFill>
                <a:latin typeface="Arial"/>
              </a:endParaRPr>
            </a:p>
          </p:txBody>
        </p:sp>
        <p:pic>
          <p:nvPicPr>
            <p:cNvPr id="49" name="Imagen 48"/>
            <p:cNvPicPr/>
            <p:nvPr/>
          </p:nvPicPr>
          <p:blipFill>
            <a:blip r:embed="rId5"/>
            <a:stretch/>
          </p:blipFill>
          <p:spPr>
            <a:xfrm>
              <a:off x="2285559" y="1080000"/>
              <a:ext cx="564480" cy="564480"/>
            </a:xfrm>
            <a:prstGeom prst="rect">
              <a:avLst/>
            </a:prstGeom>
            <a:ln w="0">
              <a:noFill/>
            </a:ln>
          </p:spPr>
        </p:pic>
        <p:sp>
          <p:nvSpPr>
            <p:cNvPr id="3" name="CuadroTexto 2">
              <a:extLst>
                <a:ext uri="{FF2B5EF4-FFF2-40B4-BE49-F238E27FC236}">
                  <a16:creationId xmlns:a16="http://schemas.microsoft.com/office/drawing/2014/main" id="{67BD2C5E-7A4D-BA50-F1A8-66DFD0EA2755}"/>
                </a:ext>
              </a:extLst>
            </p:cNvPr>
            <p:cNvSpPr txBox="1"/>
            <p:nvPr/>
          </p:nvSpPr>
          <p:spPr>
            <a:xfrm>
              <a:off x="1818106" y="1603199"/>
              <a:ext cx="1417249" cy="769441"/>
            </a:xfrm>
            <a:prstGeom prst="rect">
              <a:avLst/>
            </a:prstGeom>
            <a:noFill/>
          </p:spPr>
          <p:txBody>
            <a:bodyPr wrap="square" rtlCol="0">
              <a:spAutoFit/>
            </a:bodyPr>
            <a:lstStyle/>
            <a:p>
              <a:pPr algn="ctr"/>
              <a:r>
                <a:rPr lang="es-AR" sz="1100" dirty="0">
                  <a:solidFill>
                    <a:schemeClr val="bg1"/>
                  </a:solidFill>
                </a:rPr>
                <a:t>Análisis  exploratorio</a:t>
              </a:r>
            </a:p>
            <a:p>
              <a:pPr algn="ctr"/>
              <a:r>
                <a:rPr lang="es-AR" sz="1100" dirty="0">
                  <a:solidFill>
                    <a:schemeClr val="bg1"/>
                  </a:solidFill>
                </a:rPr>
                <a:t> de datos</a:t>
              </a:r>
            </a:p>
            <a:p>
              <a:pPr algn="ctr"/>
              <a:r>
                <a:rPr lang="es-AR" sz="1100" dirty="0">
                  <a:solidFill>
                    <a:schemeClr val="bg1"/>
                  </a:solidFill>
                </a:rPr>
                <a:t>EDA</a:t>
              </a:r>
            </a:p>
          </p:txBody>
        </p:sp>
      </p:grpSp>
      <p:grpSp>
        <p:nvGrpSpPr>
          <p:cNvPr id="14" name="Grupo 13">
            <a:extLst>
              <a:ext uri="{FF2B5EF4-FFF2-40B4-BE49-F238E27FC236}">
                <a16:creationId xmlns:a16="http://schemas.microsoft.com/office/drawing/2014/main" id="{87DD98AB-BFF8-FD37-3737-DDE6BC4A3D72}"/>
              </a:ext>
            </a:extLst>
          </p:cNvPr>
          <p:cNvGrpSpPr/>
          <p:nvPr/>
        </p:nvGrpSpPr>
        <p:grpSpPr>
          <a:xfrm>
            <a:off x="190052" y="2349779"/>
            <a:ext cx="1879256" cy="1545765"/>
            <a:chOff x="540000" y="1800000"/>
            <a:chExt cx="1440000" cy="1260000"/>
          </a:xfrm>
        </p:grpSpPr>
        <p:sp>
          <p:nvSpPr>
            <p:cNvPr id="48" name="Hexágono 47"/>
            <p:cNvSpPr/>
            <p:nvPr/>
          </p:nvSpPr>
          <p:spPr>
            <a:xfrm>
              <a:off x="540000" y="1800000"/>
              <a:ext cx="1440000" cy="1260000"/>
            </a:xfrm>
            <a:prstGeom prst="hexagon">
              <a:avLst>
                <a:gd name="adj" fmla="val 28571"/>
                <a:gd name="vf" fmla="val 115470"/>
              </a:avLst>
            </a:prstGeom>
            <a:solidFill>
              <a:schemeClr val="accent1"/>
            </a:solidFill>
            <a:ln w="0">
              <a:solidFill>
                <a:srgbClr val="20386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s-AR" sz="1800" b="0" strike="noStrike" spc="-1" dirty="0">
                <a:solidFill>
                  <a:srgbClr val="000000"/>
                </a:solidFill>
                <a:latin typeface="Arial"/>
              </a:endParaRPr>
            </a:p>
          </p:txBody>
        </p:sp>
        <p:pic>
          <p:nvPicPr>
            <p:cNvPr id="51" name="Imagen 50"/>
            <p:cNvPicPr/>
            <p:nvPr/>
          </p:nvPicPr>
          <p:blipFill>
            <a:blip r:embed="rId6"/>
            <a:stretch/>
          </p:blipFill>
          <p:spPr>
            <a:xfrm>
              <a:off x="964800" y="1864800"/>
              <a:ext cx="475200" cy="475200"/>
            </a:xfrm>
            <a:prstGeom prst="rect">
              <a:avLst/>
            </a:prstGeom>
            <a:ln w="0">
              <a:noFill/>
            </a:ln>
          </p:spPr>
        </p:pic>
        <p:sp>
          <p:nvSpPr>
            <p:cNvPr id="4" name="CuadroTexto 3">
              <a:extLst>
                <a:ext uri="{FF2B5EF4-FFF2-40B4-BE49-F238E27FC236}">
                  <a16:creationId xmlns:a16="http://schemas.microsoft.com/office/drawing/2014/main" id="{8165836C-D112-EE80-DF77-97CACBA1A0BF}"/>
                </a:ext>
              </a:extLst>
            </p:cNvPr>
            <p:cNvSpPr txBox="1"/>
            <p:nvPr/>
          </p:nvSpPr>
          <p:spPr>
            <a:xfrm>
              <a:off x="678836" y="2436658"/>
              <a:ext cx="1162328" cy="430887"/>
            </a:xfrm>
            <a:prstGeom prst="rect">
              <a:avLst/>
            </a:prstGeom>
            <a:noFill/>
          </p:spPr>
          <p:txBody>
            <a:bodyPr wrap="square" rtlCol="0">
              <a:spAutoFit/>
            </a:bodyPr>
            <a:lstStyle/>
            <a:p>
              <a:pPr algn="ctr"/>
              <a:r>
                <a:rPr lang="es-AR" sz="1100" dirty="0">
                  <a:solidFill>
                    <a:schemeClr val="bg1"/>
                  </a:solidFill>
                </a:rPr>
                <a:t>Analisis Geo Espacial</a:t>
              </a:r>
            </a:p>
          </p:txBody>
        </p:sp>
      </p:grpSp>
      <p:grpSp>
        <p:nvGrpSpPr>
          <p:cNvPr id="12" name="Grupo 11">
            <a:extLst>
              <a:ext uri="{FF2B5EF4-FFF2-40B4-BE49-F238E27FC236}">
                <a16:creationId xmlns:a16="http://schemas.microsoft.com/office/drawing/2014/main" id="{440B0AC8-887E-3AB2-DF27-F124A3913FEC}"/>
              </a:ext>
            </a:extLst>
          </p:cNvPr>
          <p:cNvGrpSpPr/>
          <p:nvPr/>
        </p:nvGrpSpPr>
        <p:grpSpPr>
          <a:xfrm>
            <a:off x="2021696" y="3061590"/>
            <a:ext cx="1867276" cy="1619622"/>
            <a:chOff x="1800000" y="2520000"/>
            <a:chExt cx="1440000" cy="1260000"/>
          </a:xfrm>
        </p:grpSpPr>
        <p:sp>
          <p:nvSpPr>
            <p:cNvPr id="47" name="Hexágono 46"/>
            <p:cNvSpPr/>
            <p:nvPr/>
          </p:nvSpPr>
          <p:spPr>
            <a:xfrm>
              <a:off x="1800000" y="2520000"/>
              <a:ext cx="1440000" cy="1260000"/>
            </a:xfrm>
            <a:prstGeom prst="hexagon">
              <a:avLst>
                <a:gd name="adj" fmla="val 28571"/>
                <a:gd name="vf" fmla="val 115470"/>
              </a:avLst>
            </a:prstGeom>
            <a:solidFill>
              <a:schemeClr val="accent1"/>
            </a:solidFill>
            <a:ln w="0">
              <a:solidFill>
                <a:srgbClr val="20386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s-AR" sz="1800" b="0" strike="noStrike" spc="-1">
                <a:solidFill>
                  <a:srgbClr val="000000"/>
                </a:solidFill>
                <a:latin typeface="Arial"/>
              </a:endParaRPr>
            </a:p>
          </p:txBody>
        </p:sp>
        <p:pic>
          <p:nvPicPr>
            <p:cNvPr id="52" name="Imagen 51"/>
            <p:cNvPicPr/>
            <p:nvPr/>
          </p:nvPicPr>
          <p:blipFill>
            <a:blip r:embed="rId7"/>
            <a:stretch/>
          </p:blipFill>
          <p:spPr>
            <a:xfrm>
              <a:off x="2256120" y="2623320"/>
              <a:ext cx="564480" cy="517680"/>
            </a:xfrm>
            <a:prstGeom prst="rect">
              <a:avLst/>
            </a:prstGeom>
            <a:ln w="0">
              <a:noFill/>
            </a:ln>
          </p:spPr>
        </p:pic>
        <p:sp>
          <p:nvSpPr>
            <p:cNvPr id="5" name="CuadroTexto 4">
              <a:extLst>
                <a:ext uri="{FF2B5EF4-FFF2-40B4-BE49-F238E27FC236}">
                  <a16:creationId xmlns:a16="http://schemas.microsoft.com/office/drawing/2014/main" id="{81870915-FB7A-B49C-9107-94E1B9BDF16C}"/>
                </a:ext>
              </a:extLst>
            </p:cNvPr>
            <p:cNvSpPr txBox="1"/>
            <p:nvPr/>
          </p:nvSpPr>
          <p:spPr>
            <a:xfrm>
              <a:off x="2159891" y="3213556"/>
              <a:ext cx="756937" cy="430887"/>
            </a:xfrm>
            <a:prstGeom prst="rect">
              <a:avLst/>
            </a:prstGeom>
            <a:noFill/>
          </p:spPr>
          <p:txBody>
            <a:bodyPr wrap="none" rtlCol="0">
              <a:spAutoFit/>
            </a:bodyPr>
            <a:lstStyle/>
            <a:p>
              <a:pPr algn="ctr"/>
              <a:r>
                <a:rPr lang="es-AR" sz="1100" dirty="0">
                  <a:solidFill>
                    <a:schemeClr val="bg1"/>
                  </a:solidFill>
                </a:rPr>
                <a:t>Machine </a:t>
              </a:r>
            </a:p>
            <a:p>
              <a:pPr algn="ctr"/>
              <a:r>
                <a:rPr lang="es-AR" sz="1100" dirty="0">
                  <a:solidFill>
                    <a:schemeClr val="bg1"/>
                  </a:solidFill>
                </a:rPr>
                <a:t>Learning</a:t>
              </a:r>
            </a:p>
          </p:txBody>
        </p:sp>
      </p:grpSp>
      <p:grpSp>
        <p:nvGrpSpPr>
          <p:cNvPr id="13" name="Grupo 12">
            <a:extLst>
              <a:ext uri="{FF2B5EF4-FFF2-40B4-BE49-F238E27FC236}">
                <a16:creationId xmlns:a16="http://schemas.microsoft.com/office/drawing/2014/main" id="{050BCFB8-0F48-D568-C08A-0B3637E670EA}"/>
              </a:ext>
            </a:extLst>
          </p:cNvPr>
          <p:cNvGrpSpPr/>
          <p:nvPr/>
        </p:nvGrpSpPr>
        <p:grpSpPr>
          <a:xfrm>
            <a:off x="190055" y="4179370"/>
            <a:ext cx="1879255" cy="1509168"/>
            <a:chOff x="543362" y="3207360"/>
            <a:chExt cx="1440000" cy="1260000"/>
          </a:xfrm>
        </p:grpSpPr>
        <p:sp>
          <p:nvSpPr>
            <p:cNvPr id="45" name="Hexágono 44"/>
            <p:cNvSpPr/>
            <p:nvPr/>
          </p:nvSpPr>
          <p:spPr>
            <a:xfrm>
              <a:off x="543362" y="3207360"/>
              <a:ext cx="1440000" cy="1260000"/>
            </a:xfrm>
            <a:prstGeom prst="hexagon">
              <a:avLst>
                <a:gd name="adj" fmla="val 28571"/>
                <a:gd name="vf" fmla="val 115470"/>
              </a:avLst>
            </a:prstGeom>
            <a:solidFill>
              <a:schemeClr val="accent1"/>
            </a:solidFill>
            <a:ln w="0">
              <a:solidFill>
                <a:srgbClr val="20386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s-AR" sz="1800" b="0" strike="noStrike" spc="-1">
                <a:solidFill>
                  <a:srgbClr val="000000"/>
                </a:solidFill>
                <a:latin typeface="Arial"/>
              </a:endParaRPr>
            </a:p>
          </p:txBody>
        </p:sp>
        <p:pic>
          <p:nvPicPr>
            <p:cNvPr id="50" name="Imagen 49"/>
            <p:cNvPicPr/>
            <p:nvPr/>
          </p:nvPicPr>
          <p:blipFill>
            <a:blip r:embed="rId8"/>
            <a:stretch/>
          </p:blipFill>
          <p:spPr>
            <a:xfrm>
              <a:off x="964800" y="3353040"/>
              <a:ext cx="475200" cy="426960"/>
            </a:xfrm>
            <a:prstGeom prst="rect">
              <a:avLst/>
            </a:prstGeom>
            <a:ln w="0">
              <a:noFill/>
            </a:ln>
          </p:spPr>
        </p:pic>
        <p:sp>
          <p:nvSpPr>
            <p:cNvPr id="6" name="CuadroTexto 5">
              <a:extLst>
                <a:ext uri="{FF2B5EF4-FFF2-40B4-BE49-F238E27FC236}">
                  <a16:creationId xmlns:a16="http://schemas.microsoft.com/office/drawing/2014/main" id="{24E4CD6A-C0AA-73E0-5720-7E386D7A54F2}"/>
                </a:ext>
              </a:extLst>
            </p:cNvPr>
            <p:cNvSpPr txBox="1"/>
            <p:nvPr/>
          </p:nvSpPr>
          <p:spPr>
            <a:xfrm>
              <a:off x="845463" y="3829636"/>
              <a:ext cx="829073" cy="600164"/>
            </a:xfrm>
            <a:prstGeom prst="rect">
              <a:avLst/>
            </a:prstGeom>
            <a:noFill/>
          </p:spPr>
          <p:txBody>
            <a:bodyPr wrap="none" rtlCol="0">
              <a:spAutoFit/>
            </a:bodyPr>
            <a:lstStyle/>
            <a:p>
              <a:pPr algn="ctr"/>
              <a:r>
                <a:rPr lang="es-AR" sz="1100" dirty="0">
                  <a:solidFill>
                    <a:schemeClr val="bg1"/>
                  </a:solidFill>
                </a:rPr>
                <a:t>Regresión</a:t>
              </a:r>
            </a:p>
            <a:p>
              <a:pPr algn="ctr"/>
              <a:r>
                <a:rPr lang="es-AR" sz="1100" dirty="0">
                  <a:solidFill>
                    <a:schemeClr val="bg1"/>
                  </a:solidFill>
                </a:rPr>
                <a:t> Lineal </a:t>
              </a:r>
            </a:p>
            <a:p>
              <a:pPr algn="ctr"/>
              <a:r>
                <a:rPr lang="es-AR" sz="1100" dirty="0">
                  <a:solidFill>
                    <a:schemeClr val="bg1"/>
                  </a:solidFill>
                </a:rPr>
                <a:t>Múltiple</a:t>
              </a:r>
            </a:p>
          </p:txBody>
        </p:sp>
      </p:grpSp>
      <p:sp>
        <p:nvSpPr>
          <p:cNvPr id="17" name="CuadroTexto 16">
            <a:extLst>
              <a:ext uri="{FF2B5EF4-FFF2-40B4-BE49-F238E27FC236}">
                <a16:creationId xmlns:a16="http://schemas.microsoft.com/office/drawing/2014/main" id="{5C5EC7B9-167C-5072-05D5-48B18AC443BA}"/>
              </a:ext>
            </a:extLst>
          </p:cNvPr>
          <p:cNvSpPr txBox="1"/>
          <p:nvPr/>
        </p:nvSpPr>
        <p:spPr>
          <a:xfrm>
            <a:off x="7108722" y="271157"/>
            <a:ext cx="4866968" cy="1200329"/>
          </a:xfrm>
          <a:prstGeom prst="rect">
            <a:avLst/>
          </a:prstGeom>
          <a:noFill/>
        </p:spPr>
        <p:txBody>
          <a:bodyPr wrap="square" rtlCol="0">
            <a:spAutoFit/>
          </a:bodyPr>
          <a:lstStyle/>
          <a:p>
            <a:pPr algn="ctr"/>
            <a:r>
              <a:rPr lang="es-AR" sz="3600" b="1" dirty="0">
                <a:solidFill>
                  <a:schemeClr val="bg1"/>
                </a:solidFill>
              </a:rPr>
              <a:t>Portfolio de Data Science</a:t>
            </a:r>
          </a:p>
        </p:txBody>
      </p:sp>
      <p:sp>
        <p:nvSpPr>
          <p:cNvPr id="18" name="CuadroTexto 17">
            <a:extLst>
              <a:ext uri="{FF2B5EF4-FFF2-40B4-BE49-F238E27FC236}">
                <a16:creationId xmlns:a16="http://schemas.microsoft.com/office/drawing/2014/main" id="{A6270873-A1A6-CC57-B7D8-3F85EEB2D446}"/>
              </a:ext>
            </a:extLst>
          </p:cNvPr>
          <p:cNvSpPr txBox="1"/>
          <p:nvPr/>
        </p:nvSpPr>
        <p:spPr>
          <a:xfrm>
            <a:off x="8037871" y="6217511"/>
            <a:ext cx="3406877" cy="369332"/>
          </a:xfrm>
          <a:prstGeom prst="rect">
            <a:avLst/>
          </a:prstGeom>
          <a:noFill/>
        </p:spPr>
        <p:txBody>
          <a:bodyPr wrap="square" rtlCol="0">
            <a:spAutoFit/>
          </a:bodyPr>
          <a:lstStyle/>
          <a:p>
            <a:r>
              <a:rPr lang="es-AR" i="1" dirty="0">
                <a:solidFill>
                  <a:schemeClr val="bg1"/>
                </a:solidFill>
              </a:rPr>
              <a:t>Manuel Alejandro Ruiz Miranda</a:t>
            </a:r>
          </a:p>
        </p:txBody>
      </p:sp>
      <p:cxnSp>
        <p:nvCxnSpPr>
          <p:cNvPr id="23" name="Conector recto 22">
            <a:extLst>
              <a:ext uri="{FF2B5EF4-FFF2-40B4-BE49-F238E27FC236}">
                <a16:creationId xmlns:a16="http://schemas.microsoft.com/office/drawing/2014/main" id="{091A1866-39E1-4F53-1D5F-227A4251089C}"/>
              </a:ext>
            </a:extLst>
          </p:cNvPr>
          <p:cNvCxnSpPr/>
          <p:nvPr/>
        </p:nvCxnSpPr>
        <p:spPr>
          <a:xfrm>
            <a:off x="1748416" y="1588426"/>
            <a:ext cx="914400"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Conector recto 24">
            <a:extLst>
              <a:ext uri="{FF2B5EF4-FFF2-40B4-BE49-F238E27FC236}">
                <a16:creationId xmlns:a16="http://schemas.microsoft.com/office/drawing/2014/main" id="{7F6075B2-A76C-B0BA-6F18-4E9B7CAFB7E6}"/>
              </a:ext>
            </a:extLst>
          </p:cNvPr>
          <p:cNvCxnSpPr>
            <a:cxnSpLocks/>
          </p:cNvCxnSpPr>
          <p:nvPr/>
        </p:nvCxnSpPr>
        <p:spPr>
          <a:xfrm>
            <a:off x="1106129" y="1978737"/>
            <a:ext cx="0" cy="5128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Conector recto 27">
            <a:extLst>
              <a:ext uri="{FF2B5EF4-FFF2-40B4-BE49-F238E27FC236}">
                <a16:creationId xmlns:a16="http://schemas.microsoft.com/office/drawing/2014/main" id="{0B454631-D4E4-4F70-9C3F-605E0E54F0CC}"/>
              </a:ext>
            </a:extLst>
          </p:cNvPr>
          <p:cNvCxnSpPr>
            <a:cxnSpLocks/>
          </p:cNvCxnSpPr>
          <p:nvPr/>
        </p:nvCxnSpPr>
        <p:spPr>
          <a:xfrm>
            <a:off x="1106129" y="3751572"/>
            <a:ext cx="0" cy="53299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163365C5-9281-9E90-C7C3-F4CDA0439079}"/>
              </a:ext>
            </a:extLst>
          </p:cNvPr>
          <p:cNvCxnSpPr>
            <a:cxnSpLocks/>
          </p:cNvCxnSpPr>
          <p:nvPr/>
        </p:nvCxnSpPr>
        <p:spPr>
          <a:xfrm flipV="1">
            <a:off x="1612081" y="4291718"/>
            <a:ext cx="640076" cy="4221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Conector recto 34">
            <a:extLst>
              <a:ext uri="{FF2B5EF4-FFF2-40B4-BE49-F238E27FC236}">
                <a16:creationId xmlns:a16="http://schemas.microsoft.com/office/drawing/2014/main" id="{34F65E42-BF68-072F-497B-BF9077480104}"/>
              </a:ext>
            </a:extLst>
          </p:cNvPr>
          <p:cNvCxnSpPr>
            <a:cxnSpLocks/>
            <a:stCxn id="3" idx="2"/>
          </p:cNvCxnSpPr>
          <p:nvPr/>
        </p:nvCxnSpPr>
        <p:spPr>
          <a:xfrm flipH="1">
            <a:off x="2727905" y="2881066"/>
            <a:ext cx="222365" cy="5479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Conector recto 37">
            <a:extLst>
              <a:ext uri="{FF2B5EF4-FFF2-40B4-BE49-F238E27FC236}">
                <a16:creationId xmlns:a16="http://schemas.microsoft.com/office/drawing/2014/main" id="{D25DAADC-729A-583C-105D-4DF733F4781C}"/>
              </a:ext>
            </a:extLst>
          </p:cNvPr>
          <p:cNvCxnSpPr>
            <a:cxnSpLocks/>
          </p:cNvCxnSpPr>
          <p:nvPr/>
        </p:nvCxnSpPr>
        <p:spPr>
          <a:xfrm flipV="1">
            <a:off x="1691883" y="2419016"/>
            <a:ext cx="689704" cy="429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Conector recto 53">
            <a:extLst>
              <a:ext uri="{FF2B5EF4-FFF2-40B4-BE49-F238E27FC236}">
                <a16:creationId xmlns:a16="http://schemas.microsoft.com/office/drawing/2014/main" id="{99865537-6F3A-6CFA-5D23-215DD40A761F}"/>
              </a:ext>
            </a:extLst>
          </p:cNvPr>
          <p:cNvCxnSpPr>
            <a:cxnSpLocks/>
          </p:cNvCxnSpPr>
          <p:nvPr/>
        </p:nvCxnSpPr>
        <p:spPr>
          <a:xfrm>
            <a:off x="1592566" y="3453852"/>
            <a:ext cx="619693" cy="370276"/>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Conector recto 58">
            <a:extLst>
              <a:ext uri="{FF2B5EF4-FFF2-40B4-BE49-F238E27FC236}">
                <a16:creationId xmlns:a16="http://schemas.microsoft.com/office/drawing/2014/main" id="{BA3A31EF-5A29-1F60-C65B-680B9994D8BA}"/>
              </a:ext>
            </a:extLst>
          </p:cNvPr>
          <p:cNvCxnSpPr>
            <a:cxnSpLocks/>
          </p:cNvCxnSpPr>
          <p:nvPr/>
        </p:nvCxnSpPr>
        <p:spPr>
          <a:xfrm>
            <a:off x="1478334" y="1860252"/>
            <a:ext cx="1117504" cy="1858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Conector recto 61">
            <a:extLst>
              <a:ext uri="{FF2B5EF4-FFF2-40B4-BE49-F238E27FC236}">
                <a16:creationId xmlns:a16="http://schemas.microsoft.com/office/drawing/2014/main" id="{601D279F-D93A-7159-1314-15661DF18AA9}"/>
              </a:ext>
            </a:extLst>
          </p:cNvPr>
          <p:cNvCxnSpPr>
            <a:cxnSpLocks/>
            <a:stCxn id="45" idx="5"/>
          </p:cNvCxnSpPr>
          <p:nvPr/>
        </p:nvCxnSpPr>
        <p:spPr>
          <a:xfrm flipV="1">
            <a:off x="1638126" y="2810217"/>
            <a:ext cx="758722" cy="1369153"/>
          </a:xfrm>
          <a:prstGeom prst="line">
            <a:avLst/>
          </a:prstGeom>
        </p:spPr>
        <p:style>
          <a:lnRef idx="1">
            <a:schemeClr val="accent1"/>
          </a:lnRef>
          <a:fillRef idx="0">
            <a:schemeClr val="accent1"/>
          </a:fillRef>
          <a:effectRef idx="0">
            <a:schemeClr val="accent1"/>
          </a:effectRef>
          <a:fontRef idx="minor">
            <a:schemeClr val="tx1"/>
          </a:fontRef>
        </p:style>
      </p:cxnSp>
      <p:sp>
        <p:nvSpPr>
          <p:cNvPr id="67" name="Marcador de pie de página 66">
            <a:extLst>
              <a:ext uri="{FF2B5EF4-FFF2-40B4-BE49-F238E27FC236}">
                <a16:creationId xmlns:a16="http://schemas.microsoft.com/office/drawing/2014/main" id="{EF2A0430-B0F5-AD81-1256-84AAAB53AC02}"/>
              </a:ext>
            </a:extLst>
          </p:cNvPr>
          <p:cNvSpPr>
            <a:spLocks noGrp="1"/>
          </p:cNvSpPr>
          <p:nvPr>
            <p:ph type="ftr" idx="2"/>
          </p:nvPr>
        </p:nvSpPr>
        <p:spPr/>
        <p:txBody>
          <a:bodyPr/>
          <a:lstStyle/>
          <a:p>
            <a:r>
              <a:rPr lang="es-AR" i="1" dirty="0"/>
              <a:t>Manuel Alejandro Ruiz Miranda</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EB6D565-FC8E-6006-56B1-C519A8CB7D2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pie de página 1">
            <a:extLst>
              <a:ext uri="{FF2B5EF4-FFF2-40B4-BE49-F238E27FC236}">
                <a16:creationId xmlns:a16="http://schemas.microsoft.com/office/drawing/2014/main" id="{20A791A5-AA24-743D-3806-DAA13250C6A9}"/>
              </a:ext>
            </a:extLst>
          </p:cNvPr>
          <p:cNvSpPr>
            <a:spLocks noGrp="1"/>
          </p:cNvSpPr>
          <p:nvPr>
            <p:ph type="ftr" idx="2"/>
          </p:nvPr>
        </p:nvSpPr>
        <p:spPr/>
        <p:txBody>
          <a:bodyPr/>
          <a:lstStyle/>
          <a:p>
            <a:r>
              <a:rPr lang="es-AR" i="1" dirty="0"/>
              <a:t>Manuel Alejandro Ruiz Miranda</a:t>
            </a:r>
          </a:p>
        </p:txBody>
      </p:sp>
      <p:sp>
        <p:nvSpPr>
          <p:cNvPr id="5" name="CuadroTexto 4">
            <a:extLst>
              <a:ext uri="{FF2B5EF4-FFF2-40B4-BE49-F238E27FC236}">
                <a16:creationId xmlns:a16="http://schemas.microsoft.com/office/drawing/2014/main" id="{D06D9085-FC47-AF65-2B86-A5F39EA637E2}"/>
              </a:ext>
            </a:extLst>
          </p:cNvPr>
          <p:cNvSpPr txBox="1"/>
          <p:nvPr/>
        </p:nvSpPr>
        <p:spPr>
          <a:xfrm>
            <a:off x="387144" y="378992"/>
            <a:ext cx="3297751" cy="830997"/>
          </a:xfrm>
          <a:prstGeom prst="rect">
            <a:avLst/>
          </a:prstGeom>
          <a:noFill/>
        </p:spPr>
        <p:txBody>
          <a:bodyPr wrap="square">
            <a:spAutoFit/>
          </a:bodyPr>
          <a:lstStyle/>
          <a:p>
            <a:r>
              <a:rPr lang="es-AR" sz="1200" b="0" i="0" u="none" strike="noStrike" dirty="0">
                <a:solidFill>
                  <a:schemeClr val="bg1"/>
                </a:solidFill>
                <a:effectLst/>
              </a:rPr>
              <a:t>Si observamos la frecuencia de viajes agrupados por mes los podemos ver en un gráfico de barras o </a:t>
            </a:r>
            <a:r>
              <a:rPr lang="es-AR" sz="1200" b="0" i="0" u="none" strike="noStrike" dirty="0" err="1">
                <a:solidFill>
                  <a:schemeClr val="bg1"/>
                </a:solidFill>
                <a:effectLst/>
              </a:rPr>
              <a:t>Barplot</a:t>
            </a:r>
            <a:r>
              <a:rPr lang="es-AR" sz="1200" b="0" i="0" u="none" strike="noStrike" dirty="0">
                <a:solidFill>
                  <a:schemeClr val="bg1"/>
                </a:solidFill>
                <a:effectLst/>
              </a:rPr>
              <a:t> ,ya que hay una única observación mensual</a:t>
            </a:r>
            <a:endParaRPr lang="es-AR" sz="1200" dirty="0">
              <a:solidFill>
                <a:schemeClr val="bg1"/>
              </a:solidFill>
            </a:endParaRPr>
          </a:p>
        </p:txBody>
      </p:sp>
      <p:sp>
        <p:nvSpPr>
          <p:cNvPr id="8" name="CuadroTexto 7">
            <a:extLst>
              <a:ext uri="{FF2B5EF4-FFF2-40B4-BE49-F238E27FC236}">
                <a16:creationId xmlns:a16="http://schemas.microsoft.com/office/drawing/2014/main" id="{2BA0F082-AC0F-2BA1-1FCD-7AE2957EC017}"/>
              </a:ext>
            </a:extLst>
          </p:cNvPr>
          <p:cNvSpPr txBox="1"/>
          <p:nvPr/>
        </p:nvSpPr>
        <p:spPr>
          <a:xfrm>
            <a:off x="387144" y="1490008"/>
            <a:ext cx="5426801" cy="1938992"/>
          </a:xfrm>
          <a:prstGeom prst="rect">
            <a:avLst/>
          </a:prstGeom>
          <a:noFill/>
        </p:spPr>
        <p:txBody>
          <a:bodyPr wrap="square">
            <a:spAutoFit/>
          </a:bodyPr>
          <a:lstStyle/>
          <a:p>
            <a:r>
              <a:rPr lang="es-AR" sz="1200" b="1" i="1" u="none" strike="noStrike" dirty="0" err="1">
                <a:solidFill>
                  <a:schemeClr val="bg1"/>
                </a:solidFill>
                <a:effectLst/>
              </a:rPr>
              <a:t>recorr_por_mes</a:t>
            </a:r>
            <a:r>
              <a:rPr lang="es-AR" sz="1200" b="1" i="1" u="none" strike="noStrike" dirty="0">
                <a:solidFill>
                  <a:schemeClr val="bg1"/>
                </a:solidFill>
                <a:effectLst/>
              </a:rPr>
              <a:t> &lt;- recorridos_2018 %&gt;% </a:t>
            </a:r>
            <a:endParaRPr lang="es-AR" sz="1200" dirty="0">
              <a:solidFill>
                <a:schemeClr val="bg1"/>
              </a:solidFill>
              <a:effectLst/>
            </a:endParaRPr>
          </a:p>
          <a:p>
            <a:r>
              <a:rPr lang="es-AR" sz="1200" b="1" i="1" u="none" strike="noStrike" dirty="0" err="1">
                <a:solidFill>
                  <a:schemeClr val="bg1"/>
                </a:solidFill>
                <a:effectLst/>
              </a:rPr>
              <a:t>count</a:t>
            </a:r>
            <a:r>
              <a:rPr lang="es-AR" sz="1200" b="1" i="1" u="none" strike="noStrike" dirty="0">
                <a:solidFill>
                  <a:schemeClr val="bg1"/>
                </a:solidFill>
                <a:effectLst/>
              </a:rPr>
              <a:t>(mes = </a:t>
            </a:r>
            <a:r>
              <a:rPr lang="es-AR" sz="1200" b="1" i="1" u="none" strike="noStrike" dirty="0" err="1">
                <a:solidFill>
                  <a:schemeClr val="bg1"/>
                </a:solidFill>
                <a:effectLst/>
              </a:rPr>
              <a:t>month</a:t>
            </a:r>
            <a:r>
              <a:rPr lang="es-AR" sz="1200" b="1" i="1" u="none" strike="noStrike" dirty="0">
                <a:solidFill>
                  <a:schemeClr val="bg1"/>
                </a:solidFill>
                <a:effectLst/>
              </a:rPr>
              <a:t>(</a:t>
            </a:r>
            <a:r>
              <a:rPr lang="es-AR" sz="1200" b="1" i="1" u="none" strike="noStrike" dirty="0" err="1">
                <a:solidFill>
                  <a:schemeClr val="bg1"/>
                </a:solidFill>
                <a:effectLst/>
              </a:rPr>
              <a:t>fecha_origen_recorrido,label</a:t>
            </a:r>
            <a:r>
              <a:rPr lang="es-AR" sz="1200" b="1" i="1" u="none" strike="noStrike" dirty="0">
                <a:solidFill>
                  <a:schemeClr val="bg1"/>
                </a:solidFill>
                <a:effectLst/>
              </a:rPr>
              <a:t> = </a:t>
            </a:r>
            <a:r>
              <a:rPr lang="es-AR" sz="1200" b="1" i="1" u="none" strike="noStrike" dirty="0" err="1">
                <a:solidFill>
                  <a:schemeClr val="bg1"/>
                </a:solidFill>
                <a:effectLst/>
              </a:rPr>
              <a:t>TRUE,abbr</a:t>
            </a:r>
            <a:r>
              <a:rPr lang="es-AR" sz="1200" b="1" i="1" u="none" strike="noStrike" dirty="0">
                <a:solidFill>
                  <a:schemeClr val="bg1"/>
                </a:solidFill>
                <a:effectLst/>
              </a:rPr>
              <a:t> = F))</a:t>
            </a:r>
            <a:endParaRPr lang="es-AR" sz="1200" dirty="0">
              <a:solidFill>
                <a:schemeClr val="bg1"/>
              </a:solidFill>
              <a:effectLst/>
            </a:endParaRPr>
          </a:p>
          <a:p>
            <a:r>
              <a:rPr lang="es-AR" sz="1200" b="1" i="1" u="none" strike="noStrike" dirty="0" err="1">
                <a:solidFill>
                  <a:schemeClr val="bg1"/>
                </a:solidFill>
                <a:effectLst/>
              </a:rPr>
              <a:t>recorr_por_mes</a:t>
            </a:r>
            <a:r>
              <a:rPr lang="es-AR" sz="1200" b="1" i="1" u="none" strike="noStrike" dirty="0">
                <a:solidFill>
                  <a:schemeClr val="bg1"/>
                </a:solidFill>
                <a:effectLst/>
              </a:rPr>
              <a:t> </a:t>
            </a:r>
            <a:endParaRPr lang="es-AR" sz="1200" dirty="0">
              <a:solidFill>
                <a:schemeClr val="bg1"/>
              </a:solidFill>
              <a:effectLst/>
            </a:endParaRPr>
          </a:p>
          <a:p>
            <a:r>
              <a:rPr lang="es-AR" sz="1200" b="1" i="1" u="none" strike="noStrike" dirty="0" err="1">
                <a:solidFill>
                  <a:schemeClr val="bg1"/>
                </a:solidFill>
                <a:effectLst/>
              </a:rPr>
              <a:t>ggplot</a:t>
            </a:r>
            <a:r>
              <a:rPr lang="es-AR" sz="1200" b="1" i="1" u="none" strike="noStrike" dirty="0">
                <a:solidFill>
                  <a:schemeClr val="bg1"/>
                </a:solidFill>
                <a:effectLst/>
              </a:rPr>
              <a:t>(data = </a:t>
            </a:r>
            <a:r>
              <a:rPr lang="es-AR" sz="1200" b="1" i="1" u="none" strike="noStrike" dirty="0" err="1">
                <a:solidFill>
                  <a:schemeClr val="bg1"/>
                </a:solidFill>
                <a:effectLst/>
              </a:rPr>
              <a:t>recorr_por_mes,aes</a:t>
            </a:r>
            <a:r>
              <a:rPr lang="es-AR" sz="1200" b="1" i="1" u="none" strike="noStrike" dirty="0">
                <a:solidFill>
                  <a:schemeClr val="bg1"/>
                </a:solidFill>
                <a:effectLst/>
              </a:rPr>
              <a:t>(x = </a:t>
            </a:r>
            <a:r>
              <a:rPr lang="es-AR" sz="1200" b="1" i="1" u="none" strike="noStrike" dirty="0" err="1">
                <a:solidFill>
                  <a:schemeClr val="bg1"/>
                </a:solidFill>
                <a:effectLst/>
              </a:rPr>
              <a:t>mes,y</a:t>
            </a:r>
            <a:r>
              <a:rPr lang="es-AR" sz="1200" b="1" i="1" u="none" strike="noStrike" dirty="0">
                <a:solidFill>
                  <a:schemeClr val="bg1"/>
                </a:solidFill>
                <a:effectLst/>
              </a:rPr>
              <a:t> = n))+</a:t>
            </a:r>
            <a:endParaRPr lang="es-AR" sz="1200" dirty="0">
              <a:solidFill>
                <a:schemeClr val="bg1"/>
              </a:solidFill>
              <a:effectLst/>
            </a:endParaRPr>
          </a:p>
          <a:p>
            <a:r>
              <a:rPr lang="es-AR" sz="1200" b="1" i="1" u="none" strike="noStrike" dirty="0" err="1">
                <a:solidFill>
                  <a:schemeClr val="bg1"/>
                </a:solidFill>
                <a:effectLst/>
              </a:rPr>
              <a:t>geom_bar</a:t>
            </a:r>
            <a:r>
              <a:rPr lang="es-AR" sz="1200" b="1" i="1" u="none" strike="noStrike" dirty="0">
                <a:solidFill>
                  <a:schemeClr val="bg1"/>
                </a:solidFill>
                <a:effectLst/>
              </a:rPr>
              <a:t>(</a:t>
            </a:r>
            <a:r>
              <a:rPr lang="es-AR" sz="1200" b="1" i="1" u="none" strike="noStrike" dirty="0" err="1">
                <a:solidFill>
                  <a:schemeClr val="bg1"/>
                </a:solidFill>
                <a:effectLst/>
              </a:rPr>
              <a:t>stat</a:t>
            </a:r>
            <a:r>
              <a:rPr lang="es-AR" sz="1200" b="1" i="1" u="none" strike="noStrike" dirty="0">
                <a:solidFill>
                  <a:schemeClr val="bg1"/>
                </a:solidFill>
                <a:effectLst/>
              </a:rPr>
              <a:t> = '</a:t>
            </a:r>
            <a:r>
              <a:rPr lang="es-AR" sz="1200" b="1" i="1" u="none" strike="noStrike" dirty="0" err="1">
                <a:solidFill>
                  <a:schemeClr val="bg1"/>
                </a:solidFill>
                <a:effectLst/>
              </a:rPr>
              <a:t>identity</a:t>
            </a:r>
            <a:r>
              <a:rPr lang="es-AR" sz="1200" b="1" i="1" u="none" strike="noStrike" dirty="0">
                <a:solidFill>
                  <a:schemeClr val="bg1"/>
                </a:solidFill>
                <a:effectLst/>
              </a:rPr>
              <a:t>')+</a:t>
            </a:r>
            <a:endParaRPr lang="es-AR" sz="1200" dirty="0">
              <a:solidFill>
                <a:schemeClr val="bg1"/>
              </a:solidFill>
              <a:effectLst/>
            </a:endParaRPr>
          </a:p>
          <a:p>
            <a:r>
              <a:rPr lang="es-AR" sz="1200" b="1" i="1" u="none" strike="noStrike" dirty="0" err="1">
                <a:solidFill>
                  <a:schemeClr val="bg1"/>
                </a:solidFill>
                <a:effectLst/>
              </a:rPr>
              <a:t>scale_y_continuous</a:t>
            </a:r>
            <a:r>
              <a:rPr lang="es-AR" sz="1200" b="1" i="1" u="none" strike="noStrike" dirty="0">
                <a:solidFill>
                  <a:schemeClr val="bg1"/>
                </a:solidFill>
                <a:effectLst/>
              </a:rPr>
              <a:t>(</a:t>
            </a:r>
            <a:r>
              <a:rPr lang="es-AR" sz="1200" b="1" i="1" u="none" strike="noStrike" dirty="0" err="1">
                <a:solidFill>
                  <a:schemeClr val="bg1"/>
                </a:solidFill>
                <a:effectLst/>
              </a:rPr>
              <a:t>labels</a:t>
            </a:r>
            <a:r>
              <a:rPr lang="es-AR" sz="1200" b="1" i="1" u="none" strike="noStrike" dirty="0">
                <a:solidFill>
                  <a:schemeClr val="bg1"/>
                </a:solidFill>
                <a:effectLst/>
              </a:rPr>
              <a:t>=</a:t>
            </a:r>
            <a:r>
              <a:rPr lang="es-AR" sz="1200" b="1" i="1" u="none" strike="noStrike" dirty="0" err="1">
                <a:solidFill>
                  <a:schemeClr val="bg1"/>
                </a:solidFill>
                <a:effectLst/>
              </a:rPr>
              <a:t>function</a:t>
            </a:r>
            <a:r>
              <a:rPr lang="es-AR" sz="1200" b="1" i="1" u="none" strike="noStrike" dirty="0">
                <a:solidFill>
                  <a:schemeClr val="bg1"/>
                </a:solidFill>
                <a:effectLst/>
              </a:rPr>
              <a:t>(n){</a:t>
            </a:r>
            <a:r>
              <a:rPr lang="es-AR" sz="1200" b="1" i="1" u="none" strike="noStrike" dirty="0" err="1">
                <a:solidFill>
                  <a:schemeClr val="bg1"/>
                </a:solidFill>
                <a:effectLst/>
              </a:rPr>
              <a:t>format</a:t>
            </a:r>
            <a:r>
              <a:rPr lang="es-AR" sz="1200" b="1" i="1" u="none" strike="noStrike" dirty="0">
                <a:solidFill>
                  <a:schemeClr val="bg1"/>
                </a:solidFill>
                <a:effectLst/>
              </a:rPr>
              <a:t>(n, </a:t>
            </a:r>
            <a:r>
              <a:rPr lang="es-AR" sz="1200" b="1" i="1" u="none" strike="noStrike" dirty="0" err="1">
                <a:solidFill>
                  <a:schemeClr val="bg1"/>
                </a:solidFill>
                <a:effectLst/>
              </a:rPr>
              <a:t>scientific</a:t>
            </a:r>
            <a:r>
              <a:rPr lang="es-AR" sz="1200" b="1" i="1" u="none" strike="noStrike" dirty="0">
                <a:solidFill>
                  <a:schemeClr val="bg1"/>
                </a:solidFill>
                <a:effectLst/>
              </a:rPr>
              <a:t> = FALSE)}) +</a:t>
            </a:r>
            <a:endParaRPr lang="es-AR" sz="1200" dirty="0">
              <a:solidFill>
                <a:schemeClr val="bg1"/>
              </a:solidFill>
              <a:effectLst/>
            </a:endParaRPr>
          </a:p>
          <a:p>
            <a:r>
              <a:rPr lang="es-AR" sz="1200" b="1" i="1" u="none" strike="noStrike" dirty="0" err="1">
                <a:solidFill>
                  <a:schemeClr val="bg1"/>
                </a:solidFill>
                <a:effectLst/>
              </a:rPr>
              <a:t>labs</a:t>
            </a:r>
            <a:r>
              <a:rPr lang="es-AR" sz="1200" b="1" i="1" u="none" strike="noStrike" dirty="0">
                <a:solidFill>
                  <a:schemeClr val="bg1"/>
                </a:solidFill>
                <a:effectLst/>
              </a:rPr>
              <a:t>(</a:t>
            </a:r>
            <a:r>
              <a:rPr lang="es-AR" sz="1200" b="1" i="1" u="none" strike="noStrike" dirty="0" err="1">
                <a:solidFill>
                  <a:schemeClr val="bg1"/>
                </a:solidFill>
                <a:effectLst/>
              </a:rPr>
              <a:t>title</a:t>
            </a:r>
            <a:r>
              <a:rPr lang="es-AR" sz="1200" b="1" i="1" u="none" strike="noStrike" dirty="0">
                <a:solidFill>
                  <a:schemeClr val="bg1"/>
                </a:solidFill>
                <a:effectLst/>
              </a:rPr>
              <a:t> = "Viajes en Bicicleta")+</a:t>
            </a:r>
            <a:endParaRPr lang="es-AR" sz="1200" dirty="0">
              <a:solidFill>
                <a:schemeClr val="bg1"/>
              </a:solidFill>
              <a:effectLst/>
            </a:endParaRPr>
          </a:p>
          <a:p>
            <a:r>
              <a:rPr lang="es-AR" sz="1200" b="1" i="1" u="none" strike="noStrike" dirty="0" err="1">
                <a:solidFill>
                  <a:schemeClr val="bg1"/>
                </a:solidFill>
                <a:effectLst/>
              </a:rPr>
              <a:t>ylab</a:t>
            </a:r>
            <a:r>
              <a:rPr lang="es-AR" sz="1200" b="1" i="1" u="none" strike="noStrike" dirty="0">
                <a:solidFill>
                  <a:schemeClr val="bg1"/>
                </a:solidFill>
                <a:effectLst/>
              </a:rPr>
              <a:t>("frecuencia")+</a:t>
            </a:r>
            <a:endParaRPr lang="es-AR" sz="1200" dirty="0">
              <a:solidFill>
                <a:schemeClr val="bg1"/>
              </a:solidFill>
              <a:effectLst/>
            </a:endParaRPr>
          </a:p>
          <a:p>
            <a:r>
              <a:rPr lang="es-AR" sz="1200" b="1" i="1" u="none" strike="noStrike" dirty="0" err="1">
                <a:solidFill>
                  <a:schemeClr val="bg1"/>
                </a:solidFill>
                <a:effectLst/>
              </a:rPr>
              <a:t>xlab</a:t>
            </a:r>
            <a:r>
              <a:rPr lang="es-AR" sz="1200" b="1" i="1" u="none" strike="noStrike" dirty="0">
                <a:solidFill>
                  <a:schemeClr val="bg1"/>
                </a:solidFill>
                <a:effectLst/>
              </a:rPr>
              <a:t>("mes")+</a:t>
            </a:r>
            <a:endParaRPr lang="es-AR" sz="1200" dirty="0">
              <a:solidFill>
                <a:schemeClr val="bg1"/>
              </a:solidFill>
              <a:effectLst/>
            </a:endParaRPr>
          </a:p>
          <a:p>
            <a:r>
              <a:rPr lang="es-AR" sz="1200" b="1" i="1" u="none" strike="noStrike" dirty="0" err="1">
                <a:solidFill>
                  <a:schemeClr val="bg1"/>
                </a:solidFill>
                <a:effectLst/>
              </a:rPr>
              <a:t>theme_bw</a:t>
            </a:r>
            <a:r>
              <a:rPr lang="es-AR" sz="1200" b="1" i="1" u="none" strike="noStrike" dirty="0">
                <a:solidFill>
                  <a:schemeClr val="bg1"/>
                </a:solidFill>
                <a:effectLst/>
              </a:rPr>
              <a:t>()</a:t>
            </a:r>
            <a:endParaRPr lang="es-AR" sz="1200" dirty="0">
              <a:solidFill>
                <a:schemeClr val="bg1"/>
              </a:solidFill>
              <a:effectLst/>
            </a:endParaRPr>
          </a:p>
        </p:txBody>
      </p:sp>
      <p:pic>
        <p:nvPicPr>
          <p:cNvPr id="12" name="Imagen 11">
            <a:extLst>
              <a:ext uri="{FF2B5EF4-FFF2-40B4-BE49-F238E27FC236}">
                <a16:creationId xmlns:a16="http://schemas.microsoft.com/office/drawing/2014/main" id="{C6183F33-021E-D4A8-ADCC-0641F1BDC503}"/>
              </a:ext>
            </a:extLst>
          </p:cNvPr>
          <p:cNvPicPr>
            <a:picLocks noChangeAspect="1"/>
          </p:cNvPicPr>
          <p:nvPr/>
        </p:nvPicPr>
        <p:blipFill>
          <a:blip r:embed="rId4"/>
          <a:stretch>
            <a:fillRect/>
          </a:stretch>
        </p:blipFill>
        <p:spPr>
          <a:xfrm>
            <a:off x="4666699" y="2838735"/>
            <a:ext cx="7409320" cy="3275462"/>
          </a:xfrm>
          <a:prstGeom prst="rect">
            <a:avLst/>
          </a:prstGeom>
        </p:spPr>
      </p:pic>
      <p:pic>
        <p:nvPicPr>
          <p:cNvPr id="4" name="Imagen 3">
            <a:hlinkClick r:id="rId5" action="ppaction://hlinksldjump"/>
            <a:extLst>
              <a:ext uri="{FF2B5EF4-FFF2-40B4-BE49-F238E27FC236}">
                <a16:creationId xmlns:a16="http://schemas.microsoft.com/office/drawing/2014/main" id="{80F3F72D-5A1A-159D-12E5-ECB0FF33451E}"/>
              </a:ext>
            </a:extLst>
          </p:cNvPr>
          <p:cNvPicPr>
            <a:picLocks noChangeAspect="1"/>
          </p:cNvPicPr>
          <p:nvPr/>
        </p:nvPicPr>
        <p:blipFill>
          <a:blip r:embed="rId6"/>
          <a:stretch>
            <a:fillRect/>
          </a:stretch>
        </p:blipFill>
        <p:spPr>
          <a:xfrm>
            <a:off x="387144" y="6173068"/>
            <a:ext cx="408467" cy="365792"/>
          </a:xfrm>
          <a:prstGeom prst="rect">
            <a:avLst/>
          </a:prstGeom>
        </p:spPr>
      </p:pic>
    </p:spTree>
    <p:extLst>
      <p:ext uri="{BB962C8B-B14F-4D97-AF65-F5344CB8AC3E}">
        <p14:creationId xmlns:p14="http://schemas.microsoft.com/office/powerpoint/2010/main" val="2493494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7A544E0-1C91-3449-6F16-28EFDA254D9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300" y="0"/>
            <a:ext cx="12192000" cy="6858000"/>
          </a:xfrm>
          <a:prstGeom prst="rect">
            <a:avLst/>
          </a:prstGeom>
        </p:spPr>
      </p:pic>
      <p:sp>
        <p:nvSpPr>
          <p:cNvPr id="2" name="Marcador de pie de página 1">
            <a:extLst>
              <a:ext uri="{FF2B5EF4-FFF2-40B4-BE49-F238E27FC236}">
                <a16:creationId xmlns:a16="http://schemas.microsoft.com/office/drawing/2014/main" id="{949BCD46-7FE9-B7C6-83F3-E3D98B71BC69}"/>
              </a:ext>
            </a:extLst>
          </p:cNvPr>
          <p:cNvSpPr>
            <a:spLocks noGrp="1"/>
          </p:cNvSpPr>
          <p:nvPr>
            <p:ph type="ftr" idx="2"/>
          </p:nvPr>
        </p:nvSpPr>
        <p:spPr/>
        <p:txBody>
          <a:bodyPr/>
          <a:lstStyle/>
          <a:p>
            <a:r>
              <a:rPr lang="es-AR" i="1" dirty="0"/>
              <a:t>Manuel Alejandro Ruiz Miranda</a:t>
            </a:r>
          </a:p>
        </p:txBody>
      </p:sp>
      <p:sp>
        <p:nvSpPr>
          <p:cNvPr id="5" name="CuadroTexto 4">
            <a:extLst>
              <a:ext uri="{FF2B5EF4-FFF2-40B4-BE49-F238E27FC236}">
                <a16:creationId xmlns:a16="http://schemas.microsoft.com/office/drawing/2014/main" id="{3A48CAA0-D459-2725-66EA-D78B47D91FA9}"/>
              </a:ext>
            </a:extLst>
          </p:cNvPr>
          <p:cNvSpPr txBox="1"/>
          <p:nvPr/>
        </p:nvSpPr>
        <p:spPr>
          <a:xfrm>
            <a:off x="259474" y="644647"/>
            <a:ext cx="4517243" cy="461665"/>
          </a:xfrm>
          <a:prstGeom prst="rect">
            <a:avLst/>
          </a:prstGeom>
          <a:noFill/>
        </p:spPr>
        <p:txBody>
          <a:bodyPr wrap="square">
            <a:spAutoFit/>
          </a:bodyPr>
          <a:lstStyle/>
          <a:p>
            <a:r>
              <a:rPr lang="es-AR" sz="1200" b="1" i="1" u="none" strike="noStrike" dirty="0">
                <a:solidFill>
                  <a:schemeClr val="bg1"/>
                </a:solidFill>
                <a:effectLst/>
              </a:rPr>
              <a:t>Podemos ver las tablas de datos correspondientes a los gráficos anteriores y sus respectivos estadísticos</a:t>
            </a:r>
            <a:endParaRPr lang="es-AR" sz="1200" dirty="0">
              <a:solidFill>
                <a:schemeClr val="bg1"/>
              </a:solidFill>
            </a:endParaRPr>
          </a:p>
        </p:txBody>
      </p:sp>
      <p:pic>
        <p:nvPicPr>
          <p:cNvPr id="6" name="Imagen 5">
            <a:extLst>
              <a:ext uri="{FF2B5EF4-FFF2-40B4-BE49-F238E27FC236}">
                <a16:creationId xmlns:a16="http://schemas.microsoft.com/office/drawing/2014/main" id="{906C2F73-7FB9-DEA7-847D-50FC9488C00E}"/>
              </a:ext>
            </a:extLst>
          </p:cNvPr>
          <p:cNvPicPr>
            <a:picLocks noChangeAspect="1"/>
          </p:cNvPicPr>
          <p:nvPr/>
        </p:nvPicPr>
        <p:blipFill>
          <a:blip r:embed="rId4"/>
          <a:stretch>
            <a:fillRect/>
          </a:stretch>
        </p:blipFill>
        <p:spPr>
          <a:xfrm>
            <a:off x="958691" y="1436662"/>
            <a:ext cx="1601749" cy="3434149"/>
          </a:xfrm>
          <a:prstGeom prst="rect">
            <a:avLst/>
          </a:prstGeom>
        </p:spPr>
      </p:pic>
      <p:pic>
        <p:nvPicPr>
          <p:cNvPr id="9" name="Imagen 8">
            <a:extLst>
              <a:ext uri="{FF2B5EF4-FFF2-40B4-BE49-F238E27FC236}">
                <a16:creationId xmlns:a16="http://schemas.microsoft.com/office/drawing/2014/main" id="{CFDD737E-4582-2589-EF8D-14639C52694D}"/>
              </a:ext>
            </a:extLst>
          </p:cNvPr>
          <p:cNvPicPr>
            <a:picLocks noChangeAspect="1"/>
          </p:cNvPicPr>
          <p:nvPr/>
        </p:nvPicPr>
        <p:blipFill>
          <a:blip r:embed="rId5"/>
          <a:stretch>
            <a:fillRect/>
          </a:stretch>
        </p:blipFill>
        <p:spPr>
          <a:xfrm>
            <a:off x="3334034" y="1439452"/>
            <a:ext cx="2522305" cy="3431359"/>
          </a:xfrm>
          <a:prstGeom prst="rect">
            <a:avLst/>
          </a:prstGeom>
        </p:spPr>
      </p:pic>
      <p:pic>
        <p:nvPicPr>
          <p:cNvPr id="11" name="Imagen 10">
            <a:extLst>
              <a:ext uri="{FF2B5EF4-FFF2-40B4-BE49-F238E27FC236}">
                <a16:creationId xmlns:a16="http://schemas.microsoft.com/office/drawing/2014/main" id="{43C7C9F7-7ABA-601A-6B4F-C27A7E9D20B8}"/>
              </a:ext>
            </a:extLst>
          </p:cNvPr>
          <p:cNvPicPr>
            <a:picLocks noChangeAspect="1"/>
          </p:cNvPicPr>
          <p:nvPr/>
        </p:nvPicPr>
        <p:blipFill>
          <a:blip r:embed="rId6"/>
          <a:stretch>
            <a:fillRect/>
          </a:stretch>
        </p:blipFill>
        <p:spPr>
          <a:xfrm>
            <a:off x="7076304" y="3496633"/>
            <a:ext cx="3085163" cy="1374178"/>
          </a:xfrm>
          <a:prstGeom prst="rect">
            <a:avLst/>
          </a:prstGeom>
        </p:spPr>
      </p:pic>
      <p:pic>
        <p:nvPicPr>
          <p:cNvPr id="13" name="Imagen 12">
            <a:extLst>
              <a:ext uri="{FF2B5EF4-FFF2-40B4-BE49-F238E27FC236}">
                <a16:creationId xmlns:a16="http://schemas.microsoft.com/office/drawing/2014/main" id="{42CD8FCC-0029-E037-F768-08734BF30C31}"/>
              </a:ext>
            </a:extLst>
          </p:cNvPr>
          <p:cNvPicPr>
            <a:picLocks noChangeAspect="1"/>
          </p:cNvPicPr>
          <p:nvPr/>
        </p:nvPicPr>
        <p:blipFill>
          <a:blip r:embed="rId7"/>
          <a:stretch>
            <a:fillRect/>
          </a:stretch>
        </p:blipFill>
        <p:spPr>
          <a:xfrm>
            <a:off x="7076304" y="1320117"/>
            <a:ext cx="3085163" cy="1926543"/>
          </a:xfrm>
          <a:prstGeom prst="rect">
            <a:avLst/>
          </a:prstGeom>
        </p:spPr>
      </p:pic>
      <p:pic>
        <p:nvPicPr>
          <p:cNvPr id="4" name="Imagen 3">
            <a:hlinkClick r:id="rId8" action="ppaction://hlinksldjump"/>
            <a:extLst>
              <a:ext uri="{FF2B5EF4-FFF2-40B4-BE49-F238E27FC236}">
                <a16:creationId xmlns:a16="http://schemas.microsoft.com/office/drawing/2014/main" id="{8429E0A7-0F66-36B7-7167-3D1515195CD4}"/>
              </a:ext>
            </a:extLst>
          </p:cNvPr>
          <p:cNvPicPr>
            <a:picLocks noChangeAspect="1"/>
          </p:cNvPicPr>
          <p:nvPr/>
        </p:nvPicPr>
        <p:blipFill>
          <a:blip r:embed="rId9"/>
          <a:stretch>
            <a:fillRect/>
          </a:stretch>
        </p:blipFill>
        <p:spPr>
          <a:xfrm>
            <a:off x="550224" y="5990728"/>
            <a:ext cx="408467" cy="365792"/>
          </a:xfrm>
          <a:prstGeom prst="rect">
            <a:avLst/>
          </a:prstGeom>
        </p:spPr>
      </p:pic>
    </p:spTree>
    <p:extLst>
      <p:ext uri="{BB962C8B-B14F-4D97-AF65-F5344CB8AC3E}">
        <p14:creationId xmlns:p14="http://schemas.microsoft.com/office/powerpoint/2010/main" val="314785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8672E2B-9329-C205-CAEC-E8D9BEB4D56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300" y="0"/>
            <a:ext cx="12192000" cy="6858000"/>
          </a:xfrm>
          <a:prstGeom prst="rect">
            <a:avLst/>
          </a:prstGeom>
        </p:spPr>
      </p:pic>
      <p:sp>
        <p:nvSpPr>
          <p:cNvPr id="2" name="Marcador de pie de página 1">
            <a:extLst>
              <a:ext uri="{FF2B5EF4-FFF2-40B4-BE49-F238E27FC236}">
                <a16:creationId xmlns:a16="http://schemas.microsoft.com/office/drawing/2014/main" id="{6DE5A97D-52F1-8073-73BA-D03189C523F4}"/>
              </a:ext>
            </a:extLst>
          </p:cNvPr>
          <p:cNvSpPr>
            <a:spLocks noGrp="1"/>
          </p:cNvSpPr>
          <p:nvPr>
            <p:ph type="ftr" idx="2"/>
          </p:nvPr>
        </p:nvSpPr>
        <p:spPr/>
        <p:txBody>
          <a:bodyPr/>
          <a:lstStyle/>
          <a:p>
            <a:r>
              <a:rPr lang="es-AR" i="1" dirty="0"/>
              <a:t>Manuel Alejandro Ruiz Miranda</a:t>
            </a:r>
          </a:p>
        </p:txBody>
      </p:sp>
      <p:pic>
        <p:nvPicPr>
          <p:cNvPr id="9" name="Imagen 8">
            <a:extLst>
              <a:ext uri="{FF2B5EF4-FFF2-40B4-BE49-F238E27FC236}">
                <a16:creationId xmlns:a16="http://schemas.microsoft.com/office/drawing/2014/main" id="{615A7DD8-BCCC-8723-A10E-EE8D10B32952}"/>
              </a:ext>
            </a:extLst>
          </p:cNvPr>
          <p:cNvPicPr>
            <a:picLocks noChangeAspect="1"/>
          </p:cNvPicPr>
          <p:nvPr/>
        </p:nvPicPr>
        <p:blipFill rotWithShape="1">
          <a:blip r:embed="rId4"/>
          <a:srcRect l="1411" t="31390" r="13834"/>
          <a:stretch/>
        </p:blipFill>
        <p:spPr>
          <a:xfrm>
            <a:off x="5681272" y="1087908"/>
            <a:ext cx="5794652" cy="4682184"/>
          </a:xfrm>
          <a:prstGeom prst="rect">
            <a:avLst/>
          </a:prstGeom>
        </p:spPr>
      </p:pic>
      <p:sp>
        <p:nvSpPr>
          <p:cNvPr id="5" name="CuadroTexto 4">
            <a:extLst>
              <a:ext uri="{FF2B5EF4-FFF2-40B4-BE49-F238E27FC236}">
                <a16:creationId xmlns:a16="http://schemas.microsoft.com/office/drawing/2014/main" id="{44602C47-6C9F-4147-215D-46D30E01E4B5}"/>
              </a:ext>
            </a:extLst>
          </p:cNvPr>
          <p:cNvSpPr txBox="1"/>
          <p:nvPr/>
        </p:nvSpPr>
        <p:spPr>
          <a:xfrm>
            <a:off x="615050" y="1087908"/>
            <a:ext cx="4350445" cy="830997"/>
          </a:xfrm>
          <a:prstGeom prst="rect">
            <a:avLst/>
          </a:prstGeom>
          <a:noFill/>
        </p:spPr>
        <p:txBody>
          <a:bodyPr wrap="square">
            <a:spAutoFit/>
          </a:bodyPr>
          <a:lstStyle/>
          <a:p>
            <a:r>
              <a:rPr lang="es-AR" sz="1200" b="0" i="0" u="none" strike="noStrike" dirty="0">
                <a:solidFill>
                  <a:schemeClr val="bg1"/>
                </a:solidFill>
                <a:effectLst/>
              </a:rPr>
              <a:t>A partir del criterio de rango Inter cuartil, podemos identificar los </a:t>
            </a:r>
            <a:r>
              <a:rPr lang="es-AR" sz="1200" b="0" i="0" u="none" strike="noStrike" dirty="0" err="1">
                <a:solidFill>
                  <a:schemeClr val="bg1"/>
                </a:solidFill>
                <a:effectLst/>
              </a:rPr>
              <a:t>outliers</a:t>
            </a:r>
            <a:r>
              <a:rPr lang="es-AR" sz="1200" b="0" i="0" u="none" strike="noStrike" dirty="0">
                <a:solidFill>
                  <a:schemeClr val="bg1"/>
                </a:solidFill>
                <a:effectLst/>
              </a:rPr>
              <a:t> u observaciones extremas, para una confianza del 95%,del vector de duración de tiempo y representarlos en un histograma.</a:t>
            </a:r>
            <a:endParaRPr lang="es-AR" sz="1200" dirty="0">
              <a:solidFill>
                <a:schemeClr val="bg1"/>
              </a:solidFill>
            </a:endParaRPr>
          </a:p>
        </p:txBody>
      </p:sp>
      <p:sp>
        <p:nvSpPr>
          <p:cNvPr id="6" name="CuadroTexto 5">
            <a:extLst>
              <a:ext uri="{FF2B5EF4-FFF2-40B4-BE49-F238E27FC236}">
                <a16:creationId xmlns:a16="http://schemas.microsoft.com/office/drawing/2014/main" id="{B52F0B1E-DF9D-E509-4F34-DEA697FE1C78}"/>
              </a:ext>
            </a:extLst>
          </p:cNvPr>
          <p:cNvSpPr txBox="1"/>
          <p:nvPr/>
        </p:nvSpPr>
        <p:spPr>
          <a:xfrm>
            <a:off x="615050" y="1918905"/>
            <a:ext cx="4350446" cy="1569660"/>
          </a:xfrm>
          <a:prstGeom prst="rect">
            <a:avLst/>
          </a:prstGeom>
          <a:noFill/>
        </p:spPr>
        <p:txBody>
          <a:bodyPr wrap="square">
            <a:spAutoFit/>
          </a:bodyPr>
          <a:lstStyle/>
          <a:p>
            <a:r>
              <a:rPr lang="es-AR" sz="1200" b="0" i="1" u="none" strike="noStrike" dirty="0" err="1">
                <a:solidFill>
                  <a:schemeClr val="bg1"/>
                </a:solidFill>
                <a:effectLst/>
              </a:rPr>
              <a:t>ggplot</a:t>
            </a:r>
            <a:r>
              <a:rPr lang="es-AR" sz="1200" b="0" i="1" u="none" strike="noStrike" dirty="0">
                <a:solidFill>
                  <a:schemeClr val="bg1"/>
                </a:solidFill>
                <a:effectLst/>
              </a:rPr>
              <a:t>(</a:t>
            </a:r>
            <a:r>
              <a:rPr lang="es-AR" sz="1200" b="0" i="1" u="none" strike="noStrike" dirty="0" err="1">
                <a:solidFill>
                  <a:schemeClr val="bg1"/>
                </a:solidFill>
                <a:effectLst/>
              </a:rPr>
              <a:t>recor_X_dia,aes</a:t>
            </a:r>
            <a:r>
              <a:rPr lang="es-AR" sz="1200" b="0" i="1" u="none" strike="noStrike" dirty="0">
                <a:solidFill>
                  <a:schemeClr val="bg1"/>
                </a:solidFill>
                <a:effectLst/>
              </a:rPr>
              <a:t>(x = </a:t>
            </a:r>
            <a:r>
              <a:rPr lang="es-AR" sz="1200" b="0" i="1" u="none" strike="noStrike" dirty="0" err="1">
                <a:solidFill>
                  <a:schemeClr val="bg1"/>
                </a:solidFill>
                <a:effectLst/>
              </a:rPr>
              <a:t>t_duracion</a:t>
            </a:r>
            <a:r>
              <a:rPr lang="es-AR" sz="1200" b="0" i="1" u="none" strike="noStrike" dirty="0">
                <a:solidFill>
                  <a:schemeClr val="bg1"/>
                </a:solidFill>
                <a:effectLst/>
              </a:rPr>
              <a:t>))+</a:t>
            </a:r>
            <a:endParaRPr lang="es-AR" sz="1200" dirty="0">
              <a:solidFill>
                <a:schemeClr val="bg1"/>
              </a:solidFill>
              <a:effectLst/>
            </a:endParaRPr>
          </a:p>
          <a:p>
            <a:r>
              <a:rPr lang="es-AR" sz="1200" b="0" i="1" u="none" strike="noStrike" dirty="0" err="1">
                <a:solidFill>
                  <a:schemeClr val="bg1"/>
                </a:solidFill>
                <a:effectLst/>
              </a:rPr>
              <a:t>geom_histogram</a:t>
            </a:r>
            <a:r>
              <a:rPr lang="es-AR" sz="1200" b="0" i="1" u="none" strike="noStrike" dirty="0">
                <a:solidFill>
                  <a:schemeClr val="bg1"/>
                </a:solidFill>
                <a:effectLst/>
              </a:rPr>
              <a:t>(col = '</a:t>
            </a:r>
            <a:r>
              <a:rPr lang="es-AR" sz="1200" b="0" i="1" u="none" strike="noStrike" dirty="0" err="1">
                <a:solidFill>
                  <a:schemeClr val="bg1"/>
                </a:solidFill>
                <a:effectLst/>
              </a:rPr>
              <a:t>white</a:t>
            </a:r>
            <a:r>
              <a:rPr lang="es-AR" sz="1200" b="0" i="1" u="none" strike="noStrike" dirty="0">
                <a:solidFill>
                  <a:schemeClr val="bg1"/>
                </a:solidFill>
                <a:effectLst/>
              </a:rPr>
              <a:t>')+</a:t>
            </a:r>
            <a:endParaRPr lang="es-AR" sz="1200" dirty="0">
              <a:solidFill>
                <a:schemeClr val="bg1"/>
              </a:solidFill>
              <a:effectLst/>
            </a:endParaRPr>
          </a:p>
          <a:p>
            <a:r>
              <a:rPr lang="es-AR" sz="1200" b="0" i="1" u="none" strike="noStrike" dirty="0" err="1">
                <a:solidFill>
                  <a:schemeClr val="bg1"/>
                </a:solidFill>
                <a:effectLst/>
              </a:rPr>
              <a:t>geom_vline</a:t>
            </a:r>
            <a:r>
              <a:rPr lang="es-AR" sz="1200" b="0" i="1" u="none" strike="noStrike" dirty="0">
                <a:solidFill>
                  <a:schemeClr val="bg1"/>
                </a:solidFill>
                <a:effectLst/>
              </a:rPr>
              <a:t>(</a:t>
            </a:r>
            <a:r>
              <a:rPr lang="es-AR" sz="1200" b="0" i="1" u="none" strike="noStrike" dirty="0" err="1">
                <a:solidFill>
                  <a:schemeClr val="bg1"/>
                </a:solidFill>
                <a:effectLst/>
              </a:rPr>
              <a:t>xintercept</a:t>
            </a:r>
            <a:r>
              <a:rPr lang="es-AR" sz="1200" b="0" i="1" u="none" strike="noStrike" dirty="0">
                <a:solidFill>
                  <a:schemeClr val="bg1"/>
                </a:solidFill>
                <a:effectLst/>
              </a:rPr>
              <a:t> = </a:t>
            </a:r>
            <a:endParaRPr lang="es-AR" sz="1200" dirty="0">
              <a:solidFill>
                <a:schemeClr val="bg1"/>
              </a:solidFill>
              <a:effectLst/>
            </a:endParaRPr>
          </a:p>
          <a:p>
            <a:r>
              <a:rPr lang="es-AR" sz="1200" b="0" i="1" u="none" strike="noStrike" dirty="0" err="1">
                <a:solidFill>
                  <a:schemeClr val="bg1"/>
                </a:solidFill>
                <a:effectLst/>
              </a:rPr>
              <a:t>quantile</a:t>
            </a:r>
            <a:r>
              <a:rPr lang="es-AR" sz="1200" b="0" i="1" u="none" strike="noStrike" dirty="0">
                <a:solidFill>
                  <a:schemeClr val="bg1"/>
                </a:solidFill>
                <a:effectLst/>
              </a:rPr>
              <a:t>(</a:t>
            </a:r>
            <a:r>
              <a:rPr lang="es-AR" sz="1200" b="0" i="1" u="none" strike="noStrike" dirty="0" err="1">
                <a:solidFill>
                  <a:schemeClr val="bg1"/>
                </a:solidFill>
                <a:effectLst/>
              </a:rPr>
              <a:t>recor_X_dia$t_duracion</a:t>
            </a:r>
            <a:r>
              <a:rPr lang="es-AR" sz="1200" b="0" i="1" u="none" strike="noStrike" dirty="0">
                <a:solidFill>
                  <a:schemeClr val="bg1"/>
                </a:solidFill>
                <a:effectLst/>
              </a:rPr>
              <a:t>, .025), col = 'red', </a:t>
            </a:r>
            <a:r>
              <a:rPr lang="es-AR" sz="1200" b="0" i="1" u="none" strike="noStrike" dirty="0" err="1">
                <a:solidFill>
                  <a:schemeClr val="bg1"/>
                </a:solidFill>
                <a:effectLst/>
              </a:rPr>
              <a:t>size</a:t>
            </a:r>
            <a:r>
              <a:rPr lang="es-AR" sz="1200" b="0" i="1" u="none" strike="noStrike" dirty="0">
                <a:solidFill>
                  <a:schemeClr val="bg1"/>
                </a:solidFill>
                <a:effectLst/>
              </a:rPr>
              <a:t> = 2) +</a:t>
            </a:r>
            <a:endParaRPr lang="es-AR" sz="1200" dirty="0">
              <a:solidFill>
                <a:schemeClr val="bg1"/>
              </a:solidFill>
              <a:effectLst/>
            </a:endParaRPr>
          </a:p>
          <a:p>
            <a:r>
              <a:rPr lang="es-AR" sz="1200" b="0" i="1" u="none" strike="noStrike" dirty="0" err="1">
                <a:solidFill>
                  <a:schemeClr val="bg1"/>
                </a:solidFill>
                <a:effectLst/>
              </a:rPr>
              <a:t>scale_x_continuous</a:t>
            </a:r>
            <a:r>
              <a:rPr lang="es-AR" sz="1200" b="0" i="1" u="none" strike="noStrike" dirty="0">
                <a:solidFill>
                  <a:schemeClr val="bg1"/>
                </a:solidFill>
                <a:effectLst/>
              </a:rPr>
              <a:t>(</a:t>
            </a:r>
            <a:r>
              <a:rPr lang="es-AR" sz="1200" b="0" i="1" u="none" strike="noStrike" dirty="0" err="1">
                <a:solidFill>
                  <a:schemeClr val="bg1"/>
                </a:solidFill>
                <a:effectLst/>
              </a:rPr>
              <a:t>labels</a:t>
            </a:r>
            <a:r>
              <a:rPr lang="es-AR" sz="1200" b="0" i="1" u="none" strike="noStrike" dirty="0">
                <a:solidFill>
                  <a:schemeClr val="bg1"/>
                </a:solidFill>
                <a:effectLst/>
              </a:rPr>
              <a:t>=</a:t>
            </a:r>
            <a:r>
              <a:rPr lang="es-AR" sz="1200" b="0" i="1" u="none" strike="noStrike" dirty="0" err="1">
                <a:solidFill>
                  <a:schemeClr val="bg1"/>
                </a:solidFill>
                <a:effectLst/>
              </a:rPr>
              <a:t>function</a:t>
            </a:r>
            <a:r>
              <a:rPr lang="es-AR" sz="1200" b="0" i="1" u="none" strike="noStrike" dirty="0">
                <a:solidFill>
                  <a:schemeClr val="bg1"/>
                </a:solidFill>
                <a:effectLst/>
              </a:rPr>
              <a:t>(n){</a:t>
            </a:r>
            <a:r>
              <a:rPr lang="es-AR" sz="1200" b="0" i="1" u="none" strike="noStrike" dirty="0" err="1">
                <a:solidFill>
                  <a:schemeClr val="bg1"/>
                </a:solidFill>
                <a:effectLst/>
              </a:rPr>
              <a:t>format</a:t>
            </a:r>
            <a:r>
              <a:rPr lang="es-AR" sz="1200" b="0" i="1" u="none" strike="noStrike" dirty="0">
                <a:solidFill>
                  <a:schemeClr val="bg1"/>
                </a:solidFill>
                <a:effectLst/>
              </a:rPr>
              <a:t>(n, </a:t>
            </a:r>
            <a:r>
              <a:rPr lang="es-AR" sz="1200" b="0" i="1" u="none" strike="noStrike" dirty="0" err="1">
                <a:solidFill>
                  <a:schemeClr val="bg1"/>
                </a:solidFill>
                <a:effectLst/>
              </a:rPr>
              <a:t>scientific</a:t>
            </a:r>
            <a:r>
              <a:rPr lang="es-AR" sz="1200" b="0" i="1" u="none" strike="noStrike" dirty="0">
                <a:solidFill>
                  <a:schemeClr val="bg1"/>
                </a:solidFill>
                <a:effectLst/>
              </a:rPr>
              <a:t> = FALSE)})+</a:t>
            </a:r>
            <a:endParaRPr lang="es-AR" sz="1200" dirty="0">
              <a:solidFill>
                <a:schemeClr val="bg1"/>
              </a:solidFill>
              <a:effectLst/>
            </a:endParaRPr>
          </a:p>
          <a:p>
            <a:r>
              <a:rPr lang="es-AR" sz="1200" b="0" i="1" u="none" strike="noStrike" dirty="0" err="1">
                <a:solidFill>
                  <a:schemeClr val="bg1"/>
                </a:solidFill>
                <a:effectLst/>
              </a:rPr>
              <a:t>geom_vline</a:t>
            </a:r>
            <a:r>
              <a:rPr lang="es-AR" sz="1200" b="0" i="1" u="none" strike="noStrike" dirty="0">
                <a:solidFill>
                  <a:schemeClr val="bg1"/>
                </a:solidFill>
                <a:effectLst/>
              </a:rPr>
              <a:t>(</a:t>
            </a:r>
            <a:r>
              <a:rPr lang="es-AR" sz="1200" b="0" i="1" u="none" strike="noStrike" dirty="0" err="1">
                <a:solidFill>
                  <a:schemeClr val="bg1"/>
                </a:solidFill>
                <a:effectLst/>
              </a:rPr>
              <a:t>xintercept</a:t>
            </a:r>
            <a:r>
              <a:rPr lang="es-AR" sz="1200" b="0" i="1" u="none" strike="noStrike" dirty="0">
                <a:solidFill>
                  <a:schemeClr val="bg1"/>
                </a:solidFill>
                <a:effectLst/>
              </a:rPr>
              <a:t> =</a:t>
            </a:r>
            <a:endParaRPr lang="es-AR" sz="1200" dirty="0">
              <a:solidFill>
                <a:schemeClr val="bg1"/>
              </a:solidFill>
              <a:effectLst/>
            </a:endParaRPr>
          </a:p>
          <a:p>
            <a:r>
              <a:rPr lang="es-AR" sz="1200" b="0" i="1" u="none" strike="noStrike" dirty="0" err="1">
                <a:solidFill>
                  <a:schemeClr val="bg1"/>
                </a:solidFill>
                <a:effectLst/>
              </a:rPr>
              <a:t>quantile</a:t>
            </a:r>
            <a:r>
              <a:rPr lang="es-AR" sz="1200" b="0" i="1" u="none" strike="noStrike" dirty="0">
                <a:solidFill>
                  <a:schemeClr val="bg1"/>
                </a:solidFill>
                <a:effectLst/>
              </a:rPr>
              <a:t>(</a:t>
            </a:r>
            <a:r>
              <a:rPr lang="es-AR" sz="1200" b="0" i="1" u="none" strike="noStrike" dirty="0" err="1">
                <a:solidFill>
                  <a:schemeClr val="bg1"/>
                </a:solidFill>
                <a:effectLst/>
              </a:rPr>
              <a:t>recor_X_dia$t_duracion</a:t>
            </a:r>
            <a:r>
              <a:rPr lang="es-AR" sz="1200" b="0" i="1" u="none" strike="noStrike" dirty="0">
                <a:solidFill>
                  <a:schemeClr val="bg1"/>
                </a:solidFill>
                <a:effectLst/>
              </a:rPr>
              <a:t>, .975), col = 'red', </a:t>
            </a:r>
            <a:r>
              <a:rPr lang="es-AR" sz="1200" b="0" i="1" u="none" strike="noStrike" dirty="0" err="1">
                <a:solidFill>
                  <a:schemeClr val="bg1"/>
                </a:solidFill>
                <a:effectLst/>
              </a:rPr>
              <a:t>size</a:t>
            </a:r>
            <a:r>
              <a:rPr lang="es-AR" sz="1200" b="0" i="1" u="none" strike="noStrike" dirty="0">
                <a:solidFill>
                  <a:schemeClr val="bg1"/>
                </a:solidFill>
                <a:effectLst/>
              </a:rPr>
              <a:t> = 2)</a:t>
            </a:r>
            <a:endParaRPr lang="es-AR" sz="1200" dirty="0">
              <a:solidFill>
                <a:schemeClr val="bg1"/>
              </a:solidFill>
              <a:effectLst/>
            </a:endParaRPr>
          </a:p>
        </p:txBody>
      </p:sp>
      <p:pic>
        <p:nvPicPr>
          <p:cNvPr id="4" name="Imagen 3">
            <a:hlinkClick r:id="rId5" action="ppaction://hlinksldjump"/>
            <a:extLst>
              <a:ext uri="{FF2B5EF4-FFF2-40B4-BE49-F238E27FC236}">
                <a16:creationId xmlns:a16="http://schemas.microsoft.com/office/drawing/2014/main" id="{35C7E4F7-C11F-6AEB-C0E2-AEF8F2C7E410}"/>
              </a:ext>
            </a:extLst>
          </p:cNvPr>
          <p:cNvPicPr>
            <a:picLocks noChangeAspect="1"/>
          </p:cNvPicPr>
          <p:nvPr/>
        </p:nvPicPr>
        <p:blipFill>
          <a:blip r:embed="rId6"/>
          <a:stretch>
            <a:fillRect/>
          </a:stretch>
        </p:blipFill>
        <p:spPr>
          <a:xfrm>
            <a:off x="615050" y="6004573"/>
            <a:ext cx="408467" cy="365792"/>
          </a:xfrm>
          <a:prstGeom prst="rect">
            <a:avLst/>
          </a:prstGeom>
        </p:spPr>
      </p:pic>
    </p:spTree>
    <p:extLst>
      <p:ext uri="{BB962C8B-B14F-4D97-AF65-F5344CB8AC3E}">
        <p14:creationId xmlns:p14="http://schemas.microsoft.com/office/powerpoint/2010/main" val="4280323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1DDEB8C-5226-C203-B156-9D2A2DAC2EE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pie de página 1">
            <a:extLst>
              <a:ext uri="{FF2B5EF4-FFF2-40B4-BE49-F238E27FC236}">
                <a16:creationId xmlns:a16="http://schemas.microsoft.com/office/drawing/2014/main" id="{2768DCF6-1137-7EEE-7F4A-ACDD5F12EA43}"/>
              </a:ext>
            </a:extLst>
          </p:cNvPr>
          <p:cNvSpPr>
            <a:spLocks noGrp="1"/>
          </p:cNvSpPr>
          <p:nvPr>
            <p:ph type="ftr" idx="2"/>
          </p:nvPr>
        </p:nvSpPr>
        <p:spPr/>
        <p:txBody>
          <a:bodyPr/>
          <a:lstStyle/>
          <a:p>
            <a:r>
              <a:rPr lang="es-AR" i="1" dirty="0"/>
              <a:t>Manuel Alejandro Ruiz Miranda</a:t>
            </a:r>
          </a:p>
        </p:txBody>
      </p:sp>
      <p:pic>
        <p:nvPicPr>
          <p:cNvPr id="9" name="Imagen 8">
            <a:extLst>
              <a:ext uri="{FF2B5EF4-FFF2-40B4-BE49-F238E27FC236}">
                <a16:creationId xmlns:a16="http://schemas.microsoft.com/office/drawing/2014/main" id="{97621E9D-12CB-2B39-2DE5-1EB15B132839}"/>
              </a:ext>
            </a:extLst>
          </p:cNvPr>
          <p:cNvPicPr>
            <a:picLocks noChangeAspect="1"/>
          </p:cNvPicPr>
          <p:nvPr/>
        </p:nvPicPr>
        <p:blipFill>
          <a:blip r:embed="rId4"/>
          <a:stretch>
            <a:fillRect/>
          </a:stretch>
        </p:blipFill>
        <p:spPr>
          <a:xfrm>
            <a:off x="6473942" y="879218"/>
            <a:ext cx="5160103" cy="5834626"/>
          </a:xfrm>
          <a:prstGeom prst="rect">
            <a:avLst/>
          </a:prstGeom>
        </p:spPr>
      </p:pic>
      <p:sp>
        <p:nvSpPr>
          <p:cNvPr id="5" name="CuadroTexto 4">
            <a:extLst>
              <a:ext uri="{FF2B5EF4-FFF2-40B4-BE49-F238E27FC236}">
                <a16:creationId xmlns:a16="http://schemas.microsoft.com/office/drawing/2014/main" id="{E2D9155B-2CA0-E46C-AE30-DD1F7303F8B6}"/>
              </a:ext>
            </a:extLst>
          </p:cNvPr>
          <p:cNvSpPr txBox="1"/>
          <p:nvPr/>
        </p:nvSpPr>
        <p:spPr>
          <a:xfrm>
            <a:off x="378542" y="906549"/>
            <a:ext cx="5717458" cy="5816977"/>
          </a:xfrm>
          <a:prstGeom prst="rect">
            <a:avLst/>
          </a:prstGeom>
          <a:noFill/>
        </p:spPr>
        <p:txBody>
          <a:bodyPr wrap="square">
            <a:spAutoFit/>
          </a:bodyPr>
          <a:lstStyle/>
          <a:p>
            <a:r>
              <a:rPr lang="es-AR" sz="1200" b="1" i="1" u="none" strike="noStrike" dirty="0" err="1">
                <a:solidFill>
                  <a:schemeClr val="bg1"/>
                </a:solidFill>
                <a:effectLst/>
              </a:rPr>
              <a:t>df_usuarios_segmentado</a:t>
            </a:r>
            <a:r>
              <a:rPr lang="es-AR" sz="1200" b="1" i="1" u="none" strike="noStrike" dirty="0">
                <a:solidFill>
                  <a:schemeClr val="bg1"/>
                </a:solidFill>
                <a:effectLst/>
              </a:rPr>
              <a:t> &lt;- </a:t>
            </a:r>
            <a:r>
              <a:rPr lang="es-AR" sz="1200" b="1" i="1" u="none" strike="noStrike" dirty="0" err="1">
                <a:solidFill>
                  <a:schemeClr val="bg1"/>
                </a:solidFill>
                <a:effectLst/>
              </a:rPr>
              <a:t>df_usuarios</a:t>
            </a:r>
            <a:r>
              <a:rPr lang="es-AR" sz="1200" b="1" i="1" u="none" strike="noStrike" dirty="0">
                <a:solidFill>
                  <a:schemeClr val="bg1"/>
                </a:solidFill>
                <a:effectLst/>
              </a:rPr>
              <a:t> %&gt;% </a:t>
            </a:r>
            <a:endParaRPr lang="es-AR" sz="1200" dirty="0">
              <a:solidFill>
                <a:schemeClr val="bg1"/>
              </a:solidFill>
              <a:effectLst/>
            </a:endParaRPr>
          </a:p>
          <a:p>
            <a:r>
              <a:rPr lang="es-AR" sz="1200" b="1" i="1" u="none" strike="noStrike" dirty="0" err="1">
                <a:solidFill>
                  <a:schemeClr val="bg1"/>
                </a:solidFill>
                <a:effectLst/>
              </a:rPr>
              <a:t>select</a:t>
            </a:r>
            <a:r>
              <a:rPr lang="es-AR" sz="1200" b="1" i="1" u="none" strike="noStrike" dirty="0">
                <a:solidFill>
                  <a:schemeClr val="bg1"/>
                </a:solidFill>
                <a:effectLst/>
              </a:rPr>
              <a:t>(-c(</a:t>
            </a:r>
            <a:r>
              <a:rPr lang="es-AR" sz="1200" b="1" i="1" u="none" strike="noStrike" dirty="0" err="1">
                <a:solidFill>
                  <a:schemeClr val="bg1"/>
                </a:solidFill>
                <a:effectLst/>
              </a:rPr>
              <a:t>id_usuario,fecha_alta,hora_alta</a:t>
            </a:r>
            <a:r>
              <a:rPr lang="es-AR" sz="1200" b="1" i="1" u="none" strike="noStrike" dirty="0">
                <a:solidFill>
                  <a:schemeClr val="bg1"/>
                </a:solidFill>
                <a:effectLst/>
              </a:rPr>
              <a:t>)) %&gt;% </a:t>
            </a:r>
            <a:endParaRPr lang="es-AR" sz="1200" dirty="0">
              <a:solidFill>
                <a:schemeClr val="bg1"/>
              </a:solidFill>
              <a:effectLst/>
            </a:endParaRPr>
          </a:p>
          <a:p>
            <a:r>
              <a:rPr lang="es-AR" sz="1200" b="1" i="1" u="none" strike="noStrike" dirty="0" err="1">
                <a:solidFill>
                  <a:schemeClr val="bg1"/>
                </a:solidFill>
                <a:effectLst/>
              </a:rPr>
              <a:t>filter</a:t>
            </a:r>
            <a:r>
              <a:rPr lang="es-AR" sz="1200" b="1" i="1" u="none" strike="noStrike" dirty="0">
                <a:solidFill>
                  <a:schemeClr val="bg1"/>
                </a:solidFill>
                <a:effectLst/>
              </a:rPr>
              <a:t>(</a:t>
            </a:r>
            <a:r>
              <a:rPr lang="es-AR" sz="1200" b="1" i="1" u="none" strike="noStrike" dirty="0" err="1">
                <a:solidFill>
                  <a:schemeClr val="bg1"/>
                </a:solidFill>
                <a:effectLst/>
              </a:rPr>
              <a:t>between</a:t>
            </a:r>
            <a:r>
              <a:rPr lang="es-AR" sz="1200" b="1" i="1" u="none" strike="noStrike" dirty="0">
                <a:solidFill>
                  <a:schemeClr val="bg1"/>
                </a:solidFill>
                <a:effectLst/>
              </a:rPr>
              <a:t>(edad_usuario,15,100)) %&gt;% </a:t>
            </a:r>
            <a:endParaRPr lang="es-AR" sz="1200" dirty="0">
              <a:solidFill>
                <a:schemeClr val="bg1"/>
              </a:solidFill>
              <a:effectLst/>
            </a:endParaRPr>
          </a:p>
          <a:p>
            <a:r>
              <a:rPr lang="es-AR" sz="1200" b="1" i="1" u="none" strike="noStrike" dirty="0">
                <a:solidFill>
                  <a:schemeClr val="bg1"/>
                </a:solidFill>
                <a:effectLst/>
              </a:rPr>
              <a:t>mutate(edad_cada_5 = </a:t>
            </a:r>
            <a:r>
              <a:rPr lang="es-AR" sz="1200" b="1" i="1" u="none" strike="noStrike" dirty="0" err="1">
                <a:solidFill>
                  <a:schemeClr val="bg1"/>
                </a:solidFill>
                <a:effectLst/>
              </a:rPr>
              <a:t>cut</a:t>
            </a:r>
            <a:r>
              <a:rPr lang="es-AR" sz="1200" b="1" i="1" u="none" strike="noStrike" dirty="0">
                <a:solidFill>
                  <a:schemeClr val="bg1"/>
                </a:solidFill>
                <a:effectLst/>
              </a:rPr>
              <a:t>(</a:t>
            </a:r>
            <a:r>
              <a:rPr lang="es-AR" sz="1200" b="1" i="1" u="none" strike="noStrike" dirty="0" err="1">
                <a:solidFill>
                  <a:schemeClr val="bg1"/>
                </a:solidFill>
                <a:effectLst/>
              </a:rPr>
              <a:t>df_usuarios_segmentado$edad_usuario</a:t>
            </a:r>
            <a:r>
              <a:rPr lang="es-AR" sz="1200" b="1" i="1" u="none" strike="noStrike" dirty="0">
                <a:solidFill>
                  <a:schemeClr val="bg1"/>
                </a:solidFill>
                <a:effectLst/>
              </a:rPr>
              <a:t>,</a:t>
            </a:r>
            <a:endParaRPr lang="es-AR" sz="1200" dirty="0">
              <a:solidFill>
                <a:schemeClr val="bg1"/>
              </a:solidFill>
              <a:effectLst/>
            </a:endParaRPr>
          </a:p>
          <a:p>
            <a:r>
              <a:rPr lang="es-AR" sz="1200" b="1" i="1" u="none" strike="noStrike" dirty="0" err="1">
                <a:solidFill>
                  <a:schemeClr val="bg1"/>
                </a:solidFill>
                <a:effectLst/>
              </a:rPr>
              <a:t>breaks</a:t>
            </a:r>
            <a:r>
              <a:rPr lang="es-AR" sz="1200" b="1" i="1" u="none" strike="noStrike" dirty="0">
                <a:solidFill>
                  <a:schemeClr val="bg1"/>
                </a:solidFill>
                <a:effectLst/>
              </a:rPr>
              <a:t> = 5*(3:20),</a:t>
            </a:r>
            <a:r>
              <a:rPr lang="es-AR" sz="1200" b="1" i="1" u="none" strike="noStrike" dirty="0" err="1">
                <a:solidFill>
                  <a:schemeClr val="bg1"/>
                </a:solidFill>
                <a:effectLst/>
              </a:rPr>
              <a:t>include.lowest</a:t>
            </a:r>
            <a:r>
              <a:rPr lang="es-AR" sz="1200" b="1" i="1" u="none" strike="noStrike" dirty="0">
                <a:solidFill>
                  <a:schemeClr val="bg1"/>
                </a:solidFill>
                <a:effectLst/>
              </a:rPr>
              <a:t> = TRUE))</a:t>
            </a:r>
          </a:p>
          <a:p>
            <a:endParaRPr lang="es-AR" sz="1200" dirty="0">
              <a:solidFill>
                <a:schemeClr val="bg1"/>
              </a:solidFill>
              <a:effectLst/>
            </a:endParaRPr>
          </a:p>
          <a:p>
            <a:r>
              <a:rPr lang="es-AR" sz="1200" b="1" i="1" u="none" strike="noStrike" dirty="0" err="1">
                <a:solidFill>
                  <a:schemeClr val="bg1"/>
                </a:solidFill>
                <a:effectLst/>
              </a:rPr>
              <a:t>df_usuarios_segmentado</a:t>
            </a:r>
            <a:r>
              <a:rPr lang="es-AR" sz="1200" b="1" i="1" u="none" strike="noStrike" dirty="0">
                <a:solidFill>
                  <a:schemeClr val="bg1"/>
                </a:solidFill>
                <a:effectLst/>
              </a:rPr>
              <a:t> %&gt;% </a:t>
            </a:r>
            <a:endParaRPr lang="es-AR" sz="1200" dirty="0">
              <a:solidFill>
                <a:schemeClr val="bg1"/>
              </a:solidFill>
              <a:effectLst/>
            </a:endParaRPr>
          </a:p>
          <a:p>
            <a:r>
              <a:rPr lang="es-AR" sz="1200" b="1" i="1" u="none" strike="noStrike" dirty="0" err="1">
                <a:solidFill>
                  <a:schemeClr val="bg1"/>
                </a:solidFill>
                <a:effectLst/>
              </a:rPr>
              <a:t>count</a:t>
            </a:r>
            <a:r>
              <a:rPr lang="es-AR" sz="1200" b="1" i="1" u="none" strike="noStrike" dirty="0">
                <a:solidFill>
                  <a:schemeClr val="bg1"/>
                </a:solidFill>
                <a:effectLst/>
              </a:rPr>
              <a:t>(edad_cada_5,genero_usuario,name = "hombres") %&gt;% </a:t>
            </a:r>
            <a:endParaRPr lang="es-AR" sz="1200" dirty="0">
              <a:solidFill>
                <a:schemeClr val="bg1"/>
              </a:solidFill>
              <a:effectLst/>
            </a:endParaRPr>
          </a:p>
          <a:p>
            <a:r>
              <a:rPr lang="es-AR" sz="1200" b="1" i="1" u="none" strike="noStrike" dirty="0">
                <a:solidFill>
                  <a:schemeClr val="bg1"/>
                </a:solidFill>
                <a:effectLst/>
              </a:rPr>
              <a:t>group_by(edad_cada_5) %&gt;% </a:t>
            </a:r>
            <a:endParaRPr lang="es-AR" sz="1200" dirty="0">
              <a:solidFill>
                <a:schemeClr val="bg1"/>
              </a:solidFill>
              <a:effectLst/>
            </a:endParaRPr>
          </a:p>
          <a:p>
            <a:r>
              <a:rPr lang="es-AR" sz="1200" b="1" i="1" u="none" strike="noStrike" dirty="0" err="1">
                <a:solidFill>
                  <a:schemeClr val="bg1"/>
                </a:solidFill>
                <a:effectLst/>
              </a:rPr>
              <a:t>filter</a:t>
            </a:r>
            <a:r>
              <a:rPr lang="es-AR" sz="1200" b="1" i="1" u="none" strike="noStrike" dirty="0">
                <a:solidFill>
                  <a:schemeClr val="bg1"/>
                </a:solidFill>
                <a:effectLst/>
              </a:rPr>
              <a:t>(</a:t>
            </a:r>
            <a:r>
              <a:rPr lang="es-AR" sz="1200" b="1" i="1" u="none" strike="noStrike" dirty="0" err="1">
                <a:solidFill>
                  <a:schemeClr val="bg1"/>
                </a:solidFill>
                <a:effectLst/>
              </a:rPr>
              <a:t>genero_usuario</a:t>
            </a:r>
            <a:r>
              <a:rPr lang="es-AR" sz="1200" b="1" i="1" u="none" strike="noStrike" dirty="0">
                <a:solidFill>
                  <a:schemeClr val="bg1"/>
                </a:solidFill>
                <a:effectLst/>
              </a:rPr>
              <a:t> == "M") -&gt; Hombres %&gt;% </a:t>
            </a:r>
            <a:r>
              <a:rPr lang="es-AR" sz="1200" b="1" i="1" u="none" strike="noStrike" dirty="0" err="1">
                <a:solidFill>
                  <a:schemeClr val="bg1"/>
                </a:solidFill>
                <a:effectLst/>
              </a:rPr>
              <a:t>as.data.frame</a:t>
            </a:r>
            <a:r>
              <a:rPr lang="es-AR" sz="1200" b="1" i="1" u="none" strike="noStrike" dirty="0">
                <a:solidFill>
                  <a:schemeClr val="bg1"/>
                </a:solidFill>
                <a:effectLst/>
              </a:rPr>
              <a:t>()</a:t>
            </a:r>
          </a:p>
          <a:p>
            <a:endParaRPr lang="es-AR" sz="1200" dirty="0">
              <a:solidFill>
                <a:schemeClr val="bg1"/>
              </a:solidFill>
              <a:effectLst/>
            </a:endParaRPr>
          </a:p>
          <a:p>
            <a:r>
              <a:rPr lang="es-AR" sz="1200" b="1" i="1" u="none" strike="noStrike" dirty="0" err="1">
                <a:solidFill>
                  <a:schemeClr val="bg1"/>
                </a:solidFill>
                <a:effectLst/>
              </a:rPr>
              <a:t>df_usuarios_segmentado</a:t>
            </a:r>
            <a:r>
              <a:rPr lang="es-AR" sz="1200" b="1" i="1" u="none" strike="noStrike" dirty="0">
                <a:solidFill>
                  <a:schemeClr val="bg1"/>
                </a:solidFill>
                <a:effectLst/>
              </a:rPr>
              <a:t> %&gt;% </a:t>
            </a:r>
            <a:endParaRPr lang="es-AR" sz="1200" dirty="0">
              <a:solidFill>
                <a:schemeClr val="bg1"/>
              </a:solidFill>
              <a:effectLst/>
            </a:endParaRPr>
          </a:p>
          <a:p>
            <a:r>
              <a:rPr lang="es-AR" sz="1200" b="1" i="1" u="none" strike="noStrike" dirty="0" err="1">
                <a:solidFill>
                  <a:schemeClr val="bg1"/>
                </a:solidFill>
                <a:effectLst/>
              </a:rPr>
              <a:t>count</a:t>
            </a:r>
            <a:r>
              <a:rPr lang="es-AR" sz="1200" b="1" i="1" u="none" strike="noStrike" dirty="0">
                <a:solidFill>
                  <a:schemeClr val="bg1"/>
                </a:solidFill>
                <a:effectLst/>
              </a:rPr>
              <a:t>(edad_cada_5,genero_usuario,name = "mujeres") %&gt;% </a:t>
            </a:r>
            <a:endParaRPr lang="es-AR" sz="1200" dirty="0">
              <a:solidFill>
                <a:schemeClr val="bg1"/>
              </a:solidFill>
              <a:effectLst/>
            </a:endParaRPr>
          </a:p>
          <a:p>
            <a:r>
              <a:rPr lang="es-AR" sz="1200" b="1" i="1" u="none" strike="noStrike" dirty="0">
                <a:solidFill>
                  <a:schemeClr val="bg1"/>
                </a:solidFill>
                <a:effectLst/>
              </a:rPr>
              <a:t>group_by(edad_cada_5) %&gt;% </a:t>
            </a:r>
            <a:endParaRPr lang="es-AR" sz="1200" dirty="0">
              <a:solidFill>
                <a:schemeClr val="bg1"/>
              </a:solidFill>
              <a:effectLst/>
            </a:endParaRPr>
          </a:p>
          <a:p>
            <a:r>
              <a:rPr lang="es-AR" sz="1200" b="1" i="1" u="none" strike="noStrike" dirty="0" err="1">
                <a:solidFill>
                  <a:schemeClr val="bg1"/>
                </a:solidFill>
                <a:effectLst/>
              </a:rPr>
              <a:t>filter</a:t>
            </a:r>
            <a:r>
              <a:rPr lang="es-AR" sz="1200" b="1" i="1" u="none" strike="noStrike" dirty="0">
                <a:solidFill>
                  <a:schemeClr val="bg1"/>
                </a:solidFill>
                <a:effectLst/>
              </a:rPr>
              <a:t>(</a:t>
            </a:r>
            <a:r>
              <a:rPr lang="es-AR" sz="1200" b="1" i="1" u="none" strike="noStrike" dirty="0" err="1">
                <a:solidFill>
                  <a:schemeClr val="bg1"/>
                </a:solidFill>
                <a:effectLst/>
              </a:rPr>
              <a:t>genero_usuario</a:t>
            </a:r>
            <a:r>
              <a:rPr lang="es-AR" sz="1200" b="1" i="1" u="none" strike="noStrike" dirty="0">
                <a:solidFill>
                  <a:schemeClr val="bg1"/>
                </a:solidFill>
                <a:effectLst/>
              </a:rPr>
              <a:t> == "F") -&gt; Mujeres %&gt;% </a:t>
            </a:r>
            <a:r>
              <a:rPr lang="es-AR" sz="1200" b="1" i="1" u="none" strike="noStrike" dirty="0" err="1">
                <a:solidFill>
                  <a:schemeClr val="bg1"/>
                </a:solidFill>
                <a:effectLst/>
              </a:rPr>
              <a:t>as.data.frame</a:t>
            </a:r>
            <a:r>
              <a:rPr lang="es-AR" sz="1200" b="1" i="1" u="none" strike="noStrike" dirty="0">
                <a:solidFill>
                  <a:schemeClr val="bg1"/>
                </a:solidFill>
                <a:effectLst/>
              </a:rPr>
              <a:t>()</a:t>
            </a:r>
          </a:p>
          <a:p>
            <a:endParaRPr lang="es-AR" sz="1200" dirty="0">
              <a:solidFill>
                <a:schemeClr val="bg1"/>
              </a:solidFill>
              <a:effectLst/>
            </a:endParaRPr>
          </a:p>
          <a:p>
            <a:r>
              <a:rPr lang="es-AR" sz="1200" b="1" i="1" u="none" strike="noStrike" dirty="0" err="1">
                <a:solidFill>
                  <a:schemeClr val="bg1"/>
                </a:solidFill>
                <a:effectLst/>
              </a:rPr>
              <a:t>py.edades</a:t>
            </a:r>
            <a:r>
              <a:rPr lang="es-AR" sz="1200" b="1" i="1" u="none" strike="noStrike" dirty="0">
                <a:solidFill>
                  <a:schemeClr val="bg1"/>
                </a:solidFill>
                <a:effectLst/>
              </a:rPr>
              <a:t> &lt;- c("15 a 20","20 a 25","25 a 30","30 a 35","35 a 40 ","40 a 45",</a:t>
            </a:r>
            <a:endParaRPr lang="es-AR" sz="1200" dirty="0">
              <a:solidFill>
                <a:schemeClr val="bg1"/>
              </a:solidFill>
              <a:effectLst/>
            </a:endParaRPr>
          </a:p>
          <a:p>
            <a:r>
              <a:rPr lang="es-AR" sz="1200" b="1" i="1" u="none" strike="noStrike" dirty="0">
                <a:solidFill>
                  <a:schemeClr val="bg1"/>
                </a:solidFill>
                <a:effectLst/>
              </a:rPr>
              <a:t>"45 a 50 ","50 a 55","55 a 60","60 a 65","65 a 70","70 a 75",</a:t>
            </a:r>
            <a:endParaRPr lang="es-AR" sz="1200" dirty="0">
              <a:solidFill>
                <a:schemeClr val="bg1"/>
              </a:solidFill>
              <a:effectLst/>
            </a:endParaRPr>
          </a:p>
          <a:p>
            <a:r>
              <a:rPr lang="es-AR" sz="1200" b="1" i="1" u="none" strike="noStrike" dirty="0">
                <a:solidFill>
                  <a:schemeClr val="bg1"/>
                </a:solidFill>
                <a:effectLst/>
              </a:rPr>
              <a:t>"75 a 80","80 a 85","85 a 90","90 a 95 ","95 a 100")</a:t>
            </a:r>
          </a:p>
          <a:p>
            <a:endParaRPr lang="es-AR" sz="1200" dirty="0">
              <a:solidFill>
                <a:schemeClr val="bg1"/>
              </a:solidFill>
              <a:effectLst/>
            </a:endParaRPr>
          </a:p>
          <a:p>
            <a:r>
              <a:rPr lang="es-AR" sz="1200" b="1" i="1" u="none" strike="noStrike" dirty="0" err="1">
                <a:solidFill>
                  <a:schemeClr val="bg1"/>
                </a:solidFill>
                <a:effectLst/>
              </a:rPr>
              <a:t>py.hombres</a:t>
            </a:r>
            <a:r>
              <a:rPr lang="es-AR" sz="1200" b="1" i="1" u="none" strike="noStrike" dirty="0">
                <a:solidFill>
                  <a:schemeClr val="bg1"/>
                </a:solidFill>
                <a:effectLst/>
              </a:rPr>
              <a:t> &lt;- </a:t>
            </a:r>
            <a:r>
              <a:rPr lang="es-AR" sz="1200" b="1" i="1" u="none" strike="noStrike" dirty="0" err="1">
                <a:solidFill>
                  <a:schemeClr val="bg1"/>
                </a:solidFill>
                <a:effectLst/>
              </a:rPr>
              <a:t>Hombres$hombres</a:t>
            </a:r>
            <a:endParaRPr lang="es-AR" sz="1200" dirty="0">
              <a:solidFill>
                <a:schemeClr val="bg1"/>
              </a:solidFill>
              <a:effectLst/>
            </a:endParaRPr>
          </a:p>
          <a:p>
            <a:r>
              <a:rPr lang="es-AR" sz="1200" b="1" i="1" u="none" strike="noStrike" dirty="0" err="1">
                <a:solidFill>
                  <a:schemeClr val="bg1"/>
                </a:solidFill>
                <a:effectLst/>
              </a:rPr>
              <a:t>py.mujeres</a:t>
            </a:r>
            <a:r>
              <a:rPr lang="es-AR" sz="1200" b="1" i="1" u="none" strike="noStrike" dirty="0">
                <a:solidFill>
                  <a:schemeClr val="bg1"/>
                </a:solidFill>
                <a:effectLst/>
              </a:rPr>
              <a:t> &lt;- </a:t>
            </a:r>
            <a:r>
              <a:rPr lang="es-AR" sz="1200" b="1" i="1" u="none" strike="noStrike" dirty="0" err="1">
                <a:solidFill>
                  <a:schemeClr val="bg1"/>
                </a:solidFill>
                <a:effectLst/>
              </a:rPr>
              <a:t>Mujeres$mujeres</a:t>
            </a:r>
            <a:endParaRPr lang="es-AR" sz="1200" dirty="0">
              <a:solidFill>
                <a:schemeClr val="bg1"/>
              </a:solidFill>
              <a:effectLst/>
            </a:endParaRPr>
          </a:p>
          <a:p>
            <a:r>
              <a:rPr lang="es-AR" sz="1200" b="1" i="1" u="none" strike="noStrike" dirty="0" err="1">
                <a:solidFill>
                  <a:schemeClr val="bg1"/>
                </a:solidFill>
                <a:effectLst/>
              </a:rPr>
              <a:t>names</a:t>
            </a:r>
            <a:r>
              <a:rPr lang="es-AR" sz="1200" b="1" i="1" u="none" strike="noStrike" dirty="0">
                <a:solidFill>
                  <a:schemeClr val="bg1"/>
                </a:solidFill>
                <a:effectLst/>
              </a:rPr>
              <a:t>(</a:t>
            </a:r>
            <a:r>
              <a:rPr lang="es-AR" sz="1200" b="1" i="1" u="none" strike="noStrike" dirty="0" err="1">
                <a:solidFill>
                  <a:schemeClr val="bg1"/>
                </a:solidFill>
                <a:effectLst/>
              </a:rPr>
              <a:t>py.edades</a:t>
            </a:r>
            <a:r>
              <a:rPr lang="es-AR" sz="1200" b="1" i="1" u="none" strike="noStrike" dirty="0">
                <a:solidFill>
                  <a:schemeClr val="bg1"/>
                </a:solidFill>
                <a:effectLst/>
              </a:rPr>
              <a:t>) &lt;- </a:t>
            </a:r>
            <a:r>
              <a:rPr lang="es-AR" sz="1200" b="1" i="1" u="none" strike="noStrike" dirty="0" err="1">
                <a:solidFill>
                  <a:schemeClr val="bg1"/>
                </a:solidFill>
                <a:effectLst/>
              </a:rPr>
              <a:t>py.edades</a:t>
            </a:r>
            <a:endParaRPr lang="es-AR" sz="1200" dirty="0">
              <a:solidFill>
                <a:schemeClr val="bg1"/>
              </a:solidFill>
              <a:effectLst/>
            </a:endParaRPr>
          </a:p>
          <a:p>
            <a:r>
              <a:rPr lang="es-AR" sz="1200" b="1" i="1" u="none" strike="noStrike" dirty="0" err="1">
                <a:solidFill>
                  <a:schemeClr val="bg1"/>
                </a:solidFill>
                <a:effectLst/>
              </a:rPr>
              <a:t>pyramids</a:t>
            </a:r>
            <a:r>
              <a:rPr lang="es-AR" sz="1200" b="1" i="1" u="none" strike="noStrike" dirty="0">
                <a:solidFill>
                  <a:schemeClr val="bg1"/>
                </a:solidFill>
                <a:effectLst/>
              </a:rPr>
              <a:t>(</a:t>
            </a:r>
            <a:r>
              <a:rPr lang="es-AR" sz="1200" b="1" i="1" u="none" strike="noStrike" dirty="0" err="1">
                <a:solidFill>
                  <a:schemeClr val="bg1"/>
                </a:solidFill>
                <a:effectLst/>
              </a:rPr>
              <a:t>Left</a:t>
            </a:r>
            <a:r>
              <a:rPr lang="es-AR" sz="1200" b="1" i="1" u="none" strike="noStrike" dirty="0">
                <a:solidFill>
                  <a:schemeClr val="bg1"/>
                </a:solidFill>
                <a:effectLst/>
              </a:rPr>
              <a:t> = </a:t>
            </a:r>
            <a:r>
              <a:rPr lang="es-AR" sz="1200" b="1" i="1" u="none" strike="noStrike" dirty="0" err="1">
                <a:solidFill>
                  <a:schemeClr val="bg1"/>
                </a:solidFill>
                <a:effectLst/>
              </a:rPr>
              <a:t>py.hombres</a:t>
            </a:r>
            <a:r>
              <a:rPr lang="es-AR" sz="1200" b="1" i="1" u="none" strike="noStrike" dirty="0">
                <a:solidFill>
                  <a:schemeClr val="bg1"/>
                </a:solidFill>
                <a:effectLst/>
              </a:rPr>
              <a:t>, </a:t>
            </a:r>
            <a:r>
              <a:rPr lang="es-AR" sz="1200" b="1" i="1" u="none" strike="noStrike" dirty="0" err="1">
                <a:solidFill>
                  <a:schemeClr val="bg1"/>
                </a:solidFill>
                <a:effectLst/>
              </a:rPr>
              <a:t>Llab</a:t>
            </a:r>
            <a:r>
              <a:rPr lang="es-AR" sz="1200" b="1" i="1" u="none" strike="noStrike" dirty="0">
                <a:solidFill>
                  <a:schemeClr val="bg1"/>
                </a:solidFill>
                <a:effectLst/>
              </a:rPr>
              <a:t> = "hombres",</a:t>
            </a:r>
            <a:r>
              <a:rPr lang="es-AR" sz="1200" b="1" i="1" u="none" strike="noStrike" dirty="0" err="1">
                <a:solidFill>
                  <a:schemeClr val="bg1"/>
                </a:solidFill>
                <a:effectLst/>
              </a:rPr>
              <a:t>Right</a:t>
            </a:r>
            <a:r>
              <a:rPr lang="es-AR" sz="1200" b="1" i="1" u="none" strike="noStrike" dirty="0">
                <a:solidFill>
                  <a:schemeClr val="bg1"/>
                </a:solidFill>
                <a:effectLst/>
              </a:rPr>
              <a:t> = </a:t>
            </a:r>
            <a:r>
              <a:rPr lang="es-AR" sz="1200" b="1" i="1" u="none" strike="noStrike" dirty="0" err="1">
                <a:solidFill>
                  <a:schemeClr val="bg1"/>
                </a:solidFill>
                <a:effectLst/>
              </a:rPr>
              <a:t>py.mujeres</a:t>
            </a:r>
            <a:r>
              <a:rPr lang="es-AR" sz="1200" b="1" i="1" u="none" strike="noStrike" dirty="0">
                <a:solidFill>
                  <a:schemeClr val="bg1"/>
                </a:solidFill>
                <a:effectLst/>
              </a:rPr>
              <a:t>,</a:t>
            </a:r>
            <a:endParaRPr lang="es-AR" sz="1200" dirty="0">
              <a:solidFill>
                <a:schemeClr val="bg1"/>
              </a:solidFill>
              <a:effectLst/>
            </a:endParaRPr>
          </a:p>
          <a:p>
            <a:r>
              <a:rPr lang="es-AR" sz="1200" b="1" i="1" u="none" strike="noStrike" dirty="0" err="1">
                <a:solidFill>
                  <a:schemeClr val="bg1"/>
                </a:solidFill>
                <a:effectLst/>
              </a:rPr>
              <a:t>Lcol</a:t>
            </a:r>
            <a:r>
              <a:rPr lang="es-AR" sz="1200" b="1" i="1" u="none" strike="noStrike" dirty="0">
                <a:solidFill>
                  <a:schemeClr val="bg1"/>
                </a:solidFill>
                <a:effectLst/>
              </a:rPr>
              <a:t> = "</a:t>
            </a:r>
            <a:r>
              <a:rPr lang="es-AR" sz="1200" b="1" i="1" u="none" strike="noStrike" dirty="0" err="1">
                <a:solidFill>
                  <a:schemeClr val="bg1"/>
                </a:solidFill>
                <a:effectLst/>
              </a:rPr>
              <a:t>Dark</a:t>
            </a:r>
            <a:r>
              <a:rPr lang="es-AR" sz="1200" b="1" i="1" u="none" strike="noStrike" dirty="0">
                <a:solidFill>
                  <a:schemeClr val="bg1"/>
                </a:solidFill>
                <a:effectLst/>
              </a:rPr>
              <a:t> Red",</a:t>
            </a:r>
            <a:endParaRPr lang="es-AR" sz="1200" dirty="0">
              <a:solidFill>
                <a:schemeClr val="bg1"/>
              </a:solidFill>
              <a:effectLst/>
            </a:endParaRPr>
          </a:p>
          <a:p>
            <a:r>
              <a:rPr lang="es-AR" sz="1200" b="1" i="1" u="none" strike="noStrike" dirty="0" err="1">
                <a:solidFill>
                  <a:schemeClr val="bg1"/>
                </a:solidFill>
                <a:effectLst/>
              </a:rPr>
              <a:t>Rcol</a:t>
            </a:r>
            <a:r>
              <a:rPr lang="es-AR" sz="1200" b="1" i="1" u="none" strike="noStrike" dirty="0">
                <a:solidFill>
                  <a:schemeClr val="bg1"/>
                </a:solidFill>
                <a:effectLst/>
              </a:rPr>
              <a:t> = "</a:t>
            </a:r>
            <a:r>
              <a:rPr lang="es-AR" sz="1200" b="1" i="1" u="none" strike="noStrike" dirty="0" err="1">
                <a:solidFill>
                  <a:schemeClr val="bg1"/>
                </a:solidFill>
                <a:effectLst/>
              </a:rPr>
              <a:t>Dark</a:t>
            </a:r>
            <a:r>
              <a:rPr lang="es-AR" sz="1200" b="1" i="1" u="none" strike="noStrike" dirty="0">
                <a:solidFill>
                  <a:schemeClr val="bg1"/>
                </a:solidFill>
                <a:effectLst/>
              </a:rPr>
              <a:t> Blue",</a:t>
            </a:r>
            <a:endParaRPr lang="es-AR" sz="1200" dirty="0">
              <a:solidFill>
                <a:schemeClr val="bg1"/>
              </a:solidFill>
              <a:effectLst/>
            </a:endParaRPr>
          </a:p>
          <a:p>
            <a:r>
              <a:rPr lang="es-AR" sz="1200" b="1" i="1" u="none" strike="noStrike" dirty="0" err="1">
                <a:solidFill>
                  <a:schemeClr val="bg1"/>
                </a:solidFill>
                <a:effectLst/>
              </a:rPr>
              <a:t>Rlab</a:t>
            </a:r>
            <a:r>
              <a:rPr lang="es-AR" sz="1200" b="1" i="1" u="none" strike="noStrike" dirty="0">
                <a:solidFill>
                  <a:schemeClr val="bg1"/>
                </a:solidFill>
                <a:effectLst/>
              </a:rPr>
              <a:t> = "mujeres",</a:t>
            </a:r>
            <a:endParaRPr lang="es-AR" sz="1200" dirty="0">
              <a:solidFill>
                <a:schemeClr val="bg1"/>
              </a:solidFill>
              <a:effectLst/>
            </a:endParaRPr>
          </a:p>
          <a:p>
            <a:r>
              <a:rPr lang="es-AR" sz="1200" b="1" i="1" u="none" strike="noStrike" dirty="0">
                <a:solidFill>
                  <a:schemeClr val="bg1"/>
                </a:solidFill>
                <a:effectLst/>
              </a:rPr>
              <a:t>Center = </a:t>
            </a:r>
            <a:r>
              <a:rPr lang="es-AR" sz="1200" b="1" i="1" u="none" strike="noStrike" dirty="0" err="1">
                <a:solidFill>
                  <a:schemeClr val="bg1"/>
                </a:solidFill>
                <a:effectLst/>
              </a:rPr>
              <a:t>py.edades</a:t>
            </a:r>
            <a:r>
              <a:rPr lang="es-AR" sz="1200" b="1" i="1" u="none" strike="noStrike" dirty="0">
                <a:solidFill>
                  <a:schemeClr val="bg1"/>
                </a:solidFill>
                <a:effectLst/>
              </a:rPr>
              <a:t>,</a:t>
            </a:r>
            <a:endParaRPr lang="es-AR" sz="1200" dirty="0">
              <a:solidFill>
                <a:schemeClr val="bg1"/>
              </a:solidFill>
              <a:effectLst/>
            </a:endParaRPr>
          </a:p>
          <a:p>
            <a:r>
              <a:rPr lang="es-AR" sz="1200" b="1" i="1" u="none" strike="noStrike" dirty="0" err="1">
                <a:solidFill>
                  <a:schemeClr val="bg1"/>
                </a:solidFill>
                <a:effectLst/>
              </a:rPr>
              <a:t>Laxis</a:t>
            </a:r>
            <a:r>
              <a:rPr lang="es-AR" sz="1200" b="1" i="1" u="none" strike="noStrike" dirty="0">
                <a:solidFill>
                  <a:schemeClr val="bg1"/>
                </a:solidFill>
                <a:effectLst/>
              </a:rPr>
              <a:t> = </a:t>
            </a:r>
            <a:r>
              <a:rPr lang="es-AR" sz="1200" b="1" i="1" u="none" strike="noStrike" dirty="0" err="1">
                <a:solidFill>
                  <a:schemeClr val="bg1"/>
                </a:solidFill>
                <a:effectLst/>
              </a:rPr>
              <a:t>seq</a:t>
            </a:r>
            <a:r>
              <a:rPr lang="es-AR" sz="1200" b="1" i="1" u="none" strike="noStrike" dirty="0">
                <a:solidFill>
                  <a:schemeClr val="bg1"/>
                </a:solidFill>
                <a:effectLst/>
              </a:rPr>
              <a:t>(0,24000 ,</a:t>
            </a:r>
            <a:r>
              <a:rPr lang="es-AR" sz="1200" b="1" i="1" u="none" strike="noStrike" dirty="0" err="1">
                <a:solidFill>
                  <a:schemeClr val="bg1"/>
                </a:solidFill>
                <a:effectLst/>
              </a:rPr>
              <a:t>len</a:t>
            </a:r>
            <a:r>
              <a:rPr lang="es-AR" sz="1200" b="1" i="1" u="none" strike="noStrike" dirty="0">
                <a:solidFill>
                  <a:schemeClr val="bg1"/>
                </a:solidFill>
                <a:effectLst/>
              </a:rPr>
              <a:t> = 4),</a:t>
            </a:r>
            <a:endParaRPr lang="es-AR" sz="1200" dirty="0">
              <a:solidFill>
                <a:schemeClr val="bg1"/>
              </a:solidFill>
              <a:effectLst/>
            </a:endParaRPr>
          </a:p>
          <a:p>
            <a:r>
              <a:rPr lang="es-AR" sz="1200" b="1" i="1" u="none" strike="noStrike" dirty="0" err="1">
                <a:solidFill>
                  <a:schemeClr val="bg1"/>
                </a:solidFill>
                <a:effectLst/>
              </a:rPr>
              <a:t>Raxis</a:t>
            </a:r>
            <a:r>
              <a:rPr lang="es-AR" sz="1200" b="1" i="1" u="none" strike="noStrike" dirty="0">
                <a:solidFill>
                  <a:schemeClr val="bg1"/>
                </a:solidFill>
                <a:effectLst/>
              </a:rPr>
              <a:t> = c(0,20000,len = 4),</a:t>
            </a:r>
            <a:r>
              <a:rPr lang="es-AR" sz="1200" b="1" i="1" u="none" strike="noStrike" dirty="0" err="1">
                <a:solidFill>
                  <a:schemeClr val="bg1"/>
                </a:solidFill>
                <a:effectLst/>
              </a:rPr>
              <a:t>AxisFM</a:t>
            </a:r>
            <a:r>
              <a:rPr lang="es-AR" sz="1200" b="1" i="1" u="none" strike="noStrike" dirty="0">
                <a:solidFill>
                  <a:schemeClr val="bg1"/>
                </a:solidFill>
                <a:effectLst/>
              </a:rPr>
              <a:t>="d",</a:t>
            </a:r>
            <a:r>
              <a:rPr lang="es-AR" sz="1200" b="1" i="1" u="none" strike="noStrike" dirty="0" err="1">
                <a:solidFill>
                  <a:schemeClr val="bg1"/>
                </a:solidFill>
                <a:effectLst/>
              </a:rPr>
              <a:t>AxisBM</a:t>
            </a:r>
            <a:r>
              <a:rPr lang="es-AR" sz="1200" b="1" i="1" u="none" strike="noStrike" dirty="0">
                <a:solidFill>
                  <a:schemeClr val="bg1"/>
                </a:solidFill>
                <a:effectLst/>
              </a:rPr>
              <a:t>=",",</a:t>
            </a:r>
            <a:endParaRPr lang="es-AR" sz="1200" dirty="0">
              <a:solidFill>
                <a:schemeClr val="bg1"/>
              </a:solidFill>
              <a:effectLst/>
            </a:endParaRPr>
          </a:p>
          <a:p>
            <a:r>
              <a:rPr lang="es-AR" sz="1200" b="1" i="1" u="none" strike="noStrike" dirty="0" err="1">
                <a:solidFill>
                  <a:schemeClr val="bg1"/>
                </a:solidFill>
                <a:effectLst/>
              </a:rPr>
              <a:t>main</a:t>
            </a:r>
            <a:r>
              <a:rPr lang="es-AR" sz="1200" b="1" i="1" u="none" strike="noStrike" dirty="0">
                <a:solidFill>
                  <a:schemeClr val="bg1"/>
                </a:solidFill>
                <a:effectLst/>
              </a:rPr>
              <a:t> = "</a:t>
            </a:r>
            <a:r>
              <a:rPr lang="es-AR" sz="1200" b="1" i="1" u="none" strike="noStrike" dirty="0" err="1">
                <a:solidFill>
                  <a:schemeClr val="bg1"/>
                </a:solidFill>
                <a:effectLst/>
              </a:rPr>
              <a:t>Poblacion</a:t>
            </a:r>
            <a:r>
              <a:rPr lang="es-AR" sz="1200" b="1" i="1" u="none" strike="noStrike" dirty="0">
                <a:solidFill>
                  <a:schemeClr val="bg1"/>
                </a:solidFill>
                <a:effectLst/>
              </a:rPr>
              <a:t>")</a:t>
            </a:r>
            <a:endParaRPr lang="es-AR" sz="1200" dirty="0">
              <a:solidFill>
                <a:schemeClr val="bg1"/>
              </a:solidFill>
              <a:effectLst/>
            </a:endParaRPr>
          </a:p>
        </p:txBody>
      </p:sp>
      <p:sp>
        <p:nvSpPr>
          <p:cNvPr id="8" name="CuadroTexto 7">
            <a:extLst>
              <a:ext uri="{FF2B5EF4-FFF2-40B4-BE49-F238E27FC236}">
                <a16:creationId xmlns:a16="http://schemas.microsoft.com/office/drawing/2014/main" id="{6561B00B-562D-C93D-224F-C3F3D0BDFC1C}"/>
              </a:ext>
            </a:extLst>
          </p:cNvPr>
          <p:cNvSpPr txBox="1"/>
          <p:nvPr/>
        </p:nvSpPr>
        <p:spPr>
          <a:xfrm>
            <a:off x="378542" y="144157"/>
            <a:ext cx="6201696" cy="646331"/>
          </a:xfrm>
          <a:prstGeom prst="rect">
            <a:avLst/>
          </a:prstGeom>
          <a:noFill/>
        </p:spPr>
        <p:txBody>
          <a:bodyPr wrap="square">
            <a:spAutoFit/>
          </a:bodyPr>
          <a:lstStyle/>
          <a:p>
            <a:r>
              <a:rPr lang="es-AR" sz="1200" b="0" i="0" u="none" strike="noStrike" dirty="0">
                <a:solidFill>
                  <a:schemeClr val="bg1"/>
                </a:solidFill>
                <a:effectLst/>
              </a:rPr>
              <a:t>Con los datos de usuarios, vamos a discretizar la variable edad, armando rangos etarios que vayan de 15 a 100 años en intervalos de 5 años y a representarlos en una pirámide poblacional para conocer como se distribuyen :</a:t>
            </a:r>
            <a:endParaRPr lang="es-AR" sz="1200" dirty="0">
              <a:solidFill>
                <a:schemeClr val="bg1"/>
              </a:solidFill>
            </a:endParaRPr>
          </a:p>
        </p:txBody>
      </p:sp>
      <p:pic>
        <p:nvPicPr>
          <p:cNvPr id="4" name="Imagen 3">
            <a:hlinkClick r:id="rId5" action="ppaction://hlinksldjump"/>
            <a:extLst>
              <a:ext uri="{FF2B5EF4-FFF2-40B4-BE49-F238E27FC236}">
                <a16:creationId xmlns:a16="http://schemas.microsoft.com/office/drawing/2014/main" id="{8E76AD2B-52A5-EC77-3D3C-10E36EAE8FA1}"/>
              </a:ext>
            </a:extLst>
          </p:cNvPr>
          <p:cNvPicPr>
            <a:picLocks noChangeAspect="1"/>
          </p:cNvPicPr>
          <p:nvPr/>
        </p:nvPicPr>
        <p:blipFill>
          <a:blip r:embed="rId6"/>
          <a:stretch>
            <a:fillRect/>
          </a:stretch>
        </p:blipFill>
        <p:spPr>
          <a:xfrm>
            <a:off x="11708789" y="6173624"/>
            <a:ext cx="408467" cy="365792"/>
          </a:xfrm>
          <a:prstGeom prst="rect">
            <a:avLst/>
          </a:prstGeom>
        </p:spPr>
      </p:pic>
    </p:spTree>
    <p:extLst>
      <p:ext uri="{BB962C8B-B14F-4D97-AF65-F5344CB8AC3E}">
        <p14:creationId xmlns:p14="http://schemas.microsoft.com/office/powerpoint/2010/main" val="3733651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65BABE9-F989-906C-AA4A-A01D8877506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pie de página 1">
            <a:extLst>
              <a:ext uri="{FF2B5EF4-FFF2-40B4-BE49-F238E27FC236}">
                <a16:creationId xmlns:a16="http://schemas.microsoft.com/office/drawing/2014/main" id="{C27F9C68-86F1-6F32-DE54-2A6875C4C611}"/>
              </a:ext>
            </a:extLst>
          </p:cNvPr>
          <p:cNvSpPr>
            <a:spLocks noGrp="1"/>
          </p:cNvSpPr>
          <p:nvPr>
            <p:ph type="ftr" idx="2"/>
          </p:nvPr>
        </p:nvSpPr>
        <p:spPr/>
        <p:txBody>
          <a:bodyPr/>
          <a:lstStyle/>
          <a:p>
            <a:r>
              <a:rPr lang="es-AR" i="1" dirty="0"/>
              <a:t>Manuel Alejandro Ruiz Miranda</a:t>
            </a:r>
          </a:p>
        </p:txBody>
      </p:sp>
      <p:pic>
        <p:nvPicPr>
          <p:cNvPr id="9" name="Imagen 8">
            <a:extLst>
              <a:ext uri="{FF2B5EF4-FFF2-40B4-BE49-F238E27FC236}">
                <a16:creationId xmlns:a16="http://schemas.microsoft.com/office/drawing/2014/main" id="{C75E34E9-A204-6F47-808D-7555B18AB579}"/>
              </a:ext>
            </a:extLst>
          </p:cNvPr>
          <p:cNvPicPr>
            <a:picLocks noChangeAspect="1"/>
          </p:cNvPicPr>
          <p:nvPr/>
        </p:nvPicPr>
        <p:blipFill>
          <a:blip r:embed="rId4"/>
          <a:stretch>
            <a:fillRect/>
          </a:stretch>
        </p:blipFill>
        <p:spPr>
          <a:xfrm>
            <a:off x="6534451" y="1304871"/>
            <a:ext cx="5155921" cy="4796874"/>
          </a:xfrm>
          <a:prstGeom prst="rect">
            <a:avLst/>
          </a:prstGeom>
        </p:spPr>
      </p:pic>
      <p:sp>
        <p:nvSpPr>
          <p:cNvPr id="5" name="CuadroTexto 4">
            <a:extLst>
              <a:ext uri="{FF2B5EF4-FFF2-40B4-BE49-F238E27FC236}">
                <a16:creationId xmlns:a16="http://schemas.microsoft.com/office/drawing/2014/main" id="{0267EA65-5F7A-FA6B-4276-DCD486F9262A}"/>
              </a:ext>
            </a:extLst>
          </p:cNvPr>
          <p:cNvSpPr txBox="1"/>
          <p:nvPr/>
        </p:nvSpPr>
        <p:spPr>
          <a:xfrm>
            <a:off x="501628" y="1304871"/>
            <a:ext cx="5239737" cy="4893647"/>
          </a:xfrm>
          <a:prstGeom prst="rect">
            <a:avLst/>
          </a:prstGeom>
          <a:noFill/>
        </p:spPr>
        <p:txBody>
          <a:bodyPr wrap="square">
            <a:spAutoFit/>
          </a:bodyPr>
          <a:lstStyle/>
          <a:p>
            <a:r>
              <a:rPr lang="es-AR" sz="1200" b="0" i="0" u="none" strike="noStrike" dirty="0">
                <a:solidFill>
                  <a:schemeClr val="bg1"/>
                </a:solidFill>
                <a:effectLst/>
              </a:rPr>
              <a:t>Vamos a mostrar, mediante un cruce de datos, los barrios de capital federal ,las estaciones de subte de cada uno de ellos.</a:t>
            </a:r>
          </a:p>
          <a:p>
            <a:endParaRPr lang="es-AR" sz="1200" dirty="0">
              <a:solidFill>
                <a:schemeClr val="bg1"/>
              </a:solidFill>
              <a:effectLst/>
            </a:endParaRPr>
          </a:p>
          <a:p>
            <a:r>
              <a:rPr lang="es-AR" sz="1200" b="0" i="0" u="none" strike="noStrike" dirty="0">
                <a:solidFill>
                  <a:schemeClr val="bg1"/>
                </a:solidFill>
                <a:effectLst/>
              </a:rPr>
              <a:t>Se aplican transformaciones a los datasets originales para que todos tengan el mismo CRS ,de esta forma, se puede operar con ellos.</a:t>
            </a:r>
          </a:p>
          <a:p>
            <a:endParaRPr lang="es-AR" sz="1200" dirty="0">
              <a:solidFill>
                <a:schemeClr val="bg1"/>
              </a:solidFill>
              <a:effectLst/>
            </a:endParaRPr>
          </a:p>
          <a:p>
            <a:r>
              <a:rPr lang="es-AR" sz="1200" b="0" i="1" u="none" strike="noStrike" dirty="0" err="1">
                <a:solidFill>
                  <a:schemeClr val="bg1"/>
                </a:solidFill>
                <a:effectLst/>
              </a:rPr>
              <a:t>subte_est</a:t>
            </a:r>
            <a:r>
              <a:rPr lang="es-AR" sz="1200" b="0" i="1" u="none" strike="noStrike" dirty="0">
                <a:solidFill>
                  <a:schemeClr val="bg1"/>
                </a:solidFill>
                <a:effectLst/>
              </a:rPr>
              <a:t> &lt;- </a:t>
            </a:r>
            <a:r>
              <a:rPr lang="es-AR" sz="1200" b="0" i="1" u="none" strike="noStrike" dirty="0" err="1">
                <a:solidFill>
                  <a:schemeClr val="bg1"/>
                </a:solidFill>
                <a:effectLst/>
              </a:rPr>
              <a:t>st_read</a:t>
            </a:r>
            <a:r>
              <a:rPr lang="es-AR" sz="1200" b="0" i="1" u="none" strike="noStrike" dirty="0">
                <a:solidFill>
                  <a:schemeClr val="bg1"/>
                </a:solidFill>
                <a:effectLst/>
              </a:rPr>
              <a:t>("subte-estaciones/estaciones-de-</a:t>
            </a:r>
            <a:r>
              <a:rPr lang="es-AR" sz="1200" b="0" i="1" u="none" strike="noStrike" dirty="0" err="1">
                <a:solidFill>
                  <a:schemeClr val="bg1"/>
                </a:solidFill>
                <a:effectLst/>
              </a:rPr>
              <a:t>subte.shp</a:t>
            </a:r>
            <a:r>
              <a:rPr lang="es-AR" sz="1200" b="0" i="1" u="none" strike="noStrike" dirty="0">
                <a:solidFill>
                  <a:schemeClr val="bg1"/>
                </a:solidFill>
                <a:effectLst/>
              </a:rPr>
              <a:t>")%&gt;% </a:t>
            </a:r>
            <a:r>
              <a:rPr lang="es-AR" sz="1200" b="0" i="1" u="none" strike="noStrike" dirty="0" err="1">
                <a:solidFill>
                  <a:schemeClr val="bg1"/>
                </a:solidFill>
                <a:effectLst/>
              </a:rPr>
              <a:t>st_transform</a:t>
            </a:r>
            <a:r>
              <a:rPr lang="es-AR" sz="1200" b="0" i="1" u="none" strike="noStrike" dirty="0">
                <a:solidFill>
                  <a:schemeClr val="bg1"/>
                </a:solidFill>
                <a:effectLst/>
              </a:rPr>
              <a:t>(5343)</a:t>
            </a:r>
          </a:p>
          <a:p>
            <a:endParaRPr lang="es-AR" sz="1200" dirty="0">
              <a:solidFill>
                <a:schemeClr val="bg1"/>
              </a:solidFill>
              <a:effectLst/>
            </a:endParaRPr>
          </a:p>
          <a:p>
            <a:r>
              <a:rPr lang="es-AR" sz="1200" b="0" i="1" u="none" strike="noStrike" dirty="0" err="1">
                <a:solidFill>
                  <a:schemeClr val="bg1"/>
                </a:solidFill>
                <a:effectLst/>
              </a:rPr>
              <a:t>subte_lineas</a:t>
            </a:r>
            <a:r>
              <a:rPr lang="es-AR" sz="1200" b="0" i="1" u="none" strike="noStrike" dirty="0">
                <a:solidFill>
                  <a:schemeClr val="bg1"/>
                </a:solidFill>
                <a:effectLst/>
              </a:rPr>
              <a:t> &lt;- </a:t>
            </a:r>
            <a:r>
              <a:rPr lang="es-AR" sz="1200" b="0" i="1" u="none" strike="noStrike" dirty="0" err="1">
                <a:solidFill>
                  <a:schemeClr val="bg1"/>
                </a:solidFill>
                <a:effectLst/>
              </a:rPr>
              <a:t>st_read</a:t>
            </a:r>
            <a:r>
              <a:rPr lang="es-AR" sz="1200" b="0" i="1" u="none" strike="noStrike" dirty="0">
                <a:solidFill>
                  <a:schemeClr val="bg1"/>
                </a:solidFill>
                <a:effectLst/>
              </a:rPr>
              <a:t>("subte-</a:t>
            </a:r>
            <a:r>
              <a:rPr lang="es-AR" sz="1200" b="0" i="1" u="none" strike="noStrike" dirty="0" err="1">
                <a:solidFill>
                  <a:schemeClr val="bg1"/>
                </a:solidFill>
                <a:effectLst/>
              </a:rPr>
              <a:t>lineas</a:t>
            </a:r>
            <a:r>
              <a:rPr lang="es-AR" sz="1200" b="0" i="1" u="none" strike="noStrike" dirty="0">
                <a:solidFill>
                  <a:schemeClr val="bg1"/>
                </a:solidFill>
                <a:effectLst/>
              </a:rPr>
              <a:t>/</a:t>
            </a:r>
            <a:r>
              <a:rPr lang="es-AR" sz="1200" b="0" i="1" u="none" strike="noStrike" dirty="0" err="1">
                <a:solidFill>
                  <a:schemeClr val="bg1"/>
                </a:solidFill>
                <a:effectLst/>
              </a:rPr>
              <a:t>lineas-subte.shp</a:t>
            </a:r>
            <a:r>
              <a:rPr lang="es-AR" sz="1200" b="0" i="1" u="none" strike="noStrike" dirty="0">
                <a:solidFill>
                  <a:schemeClr val="bg1"/>
                </a:solidFill>
                <a:effectLst/>
              </a:rPr>
              <a:t>")%&gt;% </a:t>
            </a:r>
            <a:r>
              <a:rPr lang="es-AR" sz="1200" b="0" i="1" u="none" strike="noStrike" dirty="0" err="1">
                <a:solidFill>
                  <a:schemeClr val="bg1"/>
                </a:solidFill>
                <a:effectLst/>
              </a:rPr>
              <a:t>st_transform</a:t>
            </a:r>
            <a:r>
              <a:rPr lang="es-AR" sz="1200" b="0" i="1" u="none" strike="noStrike" dirty="0">
                <a:solidFill>
                  <a:schemeClr val="bg1"/>
                </a:solidFill>
                <a:effectLst/>
              </a:rPr>
              <a:t>(5343)</a:t>
            </a:r>
          </a:p>
          <a:p>
            <a:endParaRPr lang="es-AR" sz="1200" dirty="0">
              <a:solidFill>
                <a:schemeClr val="bg1"/>
              </a:solidFill>
              <a:effectLst/>
            </a:endParaRPr>
          </a:p>
          <a:p>
            <a:r>
              <a:rPr lang="es-AR" sz="1200" b="0" i="1" u="none" strike="noStrike" dirty="0">
                <a:solidFill>
                  <a:schemeClr val="bg1"/>
                </a:solidFill>
                <a:effectLst/>
              </a:rPr>
              <a:t>ferias &lt;- </a:t>
            </a:r>
            <a:r>
              <a:rPr lang="es-AR" sz="1200" b="0" i="1" u="none" strike="noStrike" dirty="0" err="1">
                <a:solidFill>
                  <a:schemeClr val="bg1"/>
                </a:solidFill>
                <a:effectLst/>
              </a:rPr>
              <a:t>st_read</a:t>
            </a:r>
            <a:r>
              <a:rPr lang="es-AR" sz="1200" b="0" i="1" u="none" strike="noStrike" dirty="0">
                <a:solidFill>
                  <a:schemeClr val="bg1"/>
                </a:solidFill>
                <a:effectLst/>
              </a:rPr>
              <a:t>('ferias/</a:t>
            </a:r>
            <a:r>
              <a:rPr lang="es-AR" sz="1200" b="0" i="1" u="none" strike="noStrike" dirty="0" err="1">
                <a:solidFill>
                  <a:schemeClr val="bg1"/>
                </a:solidFill>
                <a:effectLst/>
              </a:rPr>
              <a:t>ferias.shp</a:t>
            </a:r>
            <a:r>
              <a:rPr lang="es-AR" sz="1200" b="0" i="1" u="none" strike="noStrike" dirty="0">
                <a:solidFill>
                  <a:schemeClr val="bg1"/>
                </a:solidFill>
                <a:effectLst/>
              </a:rPr>
              <a:t>')%&gt;% </a:t>
            </a:r>
            <a:r>
              <a:rPr lang="es-AR" sz="1200" b="0" i="1" u="none" strike="noStrike" dirty="0" err="1">
                <a:solidFill>
                  <a:schemeClr val="bg1"/>
                </a:solidFill>
                <a:effectLst/>
              </a:rPr>
              <a:t>st_transform</a:t>
            </a:r>
            <a:r>
              <a:rPr lang="es-AR" sz="1200" b="0" i="1" u="none" strike="noStrike" dirty="0">
                <a:solidFill>
                  <a:schemeClr val="bg1"/>
                </a:solidFill>
                <a:effectLst/>
              </a:rPr>
              <a:t>(5343)</a:t>
            </a:r>
            <a:endParaRPr lang="es-AR" sz="1200" dirty="0">
              <a:solidFill>
                <a:schemeClr val="bg1"/>
              </a:solidFill>
              <a:effectLst/>
            </a:endParaRPr>
          </a:p>
          <a:p>
            <a:r>
              <a:rPr lang="es-AR" sz="1200" b="0" i="1" u="none" strike="noStrike" dirty="0">
                <a:solidFill>
                  <a:schemeClr val="bg1"/>
                </a:solidFill>
                <a:effectLst/>
              </a:rPr>
              <a:t>comunas &lt;- </a:t>
            </a:r>
            <a:r>
              <a:rPr lang="es-AR" sz="1200" b="0" i="1" u="none" strike="noStrike" dirty="0" err="1">
                <a:solidFill>
                  <a:schemeClr val="bg1"/>
                </a:solidFill>
                <a:effectLst/>
              </a:rPr>
              <a:t>st_read</a:t>
            </a:r>
            <a:r>
              <a:rPr lang="es-AR" sz="1200" b="0" i="1" u="none" strike="noStrike" dirty="0">
                <a:solidFill>
                  <a:schemeClr val="bg1"/>
                </a:solidFill>
                <a:effectLst/>
              </a:rPr>
              <a:t>('comunas/comunas_wgs84.shp')%&gt;% </a:t>
            </a:r>
            <a:r>
              <a:rPr lang="es-AR" sz="1200" b="0" i="1" u="none" strike="noStrike" dirty="0" err="1">
                <a:solidFill>
                  <a:schemeClr val="bg1"/>
                </a:solidFill>
                <a:effectLst/>
              </a:rPr>
              <a:t>st_transform</a:t>
            </a:r>
            <a:r>
              <a:rPr lang="es-AR" sz="1200" b="0" i="1" u="none" strike="noStrike" dirty="0">
                <a:solidFill>
                  <a:schemeClr val="bg1"/>
                </a:solidFill>
                <a:effectLst/>
              </a:rPr>
              <a:t>(5343)</a:t>
            </a:r>
          </a:p>
          <a:p>
            <a:endParaRPr lang="es-AR" sz="1200" dirty="0">
              <a:solidFill>
                <a:schemeClr val="bg1"/>
              </a:solidFill>
              <a:effectLst/>
            </a:endParaRPr>
          </a:p>
          <a:p>
            <a:r>
              <a:rPr lang="es-AR" sz="1200" b="0" i="1" u="none" strike="noStrike" dirty="0">
                <a:solidFill>
                  <a:schemeClr val="bg1"/>
                </a:solidFill>
                <a:effectLst/>
              </a:rPr>
              <a:t>barrios &lt;- </a:t>
            </a:r>
            <a:r>
              <a:rPr lang="es-AR" sz="1200" b="0" i="1" u="none" strike="noStrike" dirty="0" err="1">
                <a:solidFill>
                  <a:schemeClr val="bg1"/>
                </a:solidFill>
                <a:effectLst/>
              </a:rPr>
              <a:t>st_read</a:t>
            </a:r>
            <a:r>
              <a:rPr lang="es-AR" sz="1200" b="0" i="1" u="none" strike="noStrike" dirty="0">
                <a:solidFill>
                  <a:schemeClr val="bg1"/>
                </a:solidFill>
                <a:effectLst/>
              </a:rPr>
              <a:t>("barrios/barrios_badata_wgs84.shp")%&gt;% </a:t>
            </a:r>
            <a:r>
              <a:rPr lang="es-AR" sz="1200" b="0" i="1" u="none" strike="noStrike" dirty="0" err="1">
                <a:solidFill>
                  <a:schemeClr val="bg1"/>
                </a:solidFill>
                <a:effectLst/>
              </a:rPr>
              <a:t>st_transform</a:t>
            </a:r>
            <a:r>
              <a:rPr lang="es-AR" sz="1200" b="0" i="1" u="none" strike="noStrike" dirty="0">
                <a:solidFill>
                  <a:schemeClr val="bg1"/>
                </a:solidFill>
                <a:effectLst/>
              </a:rPr>
              <a:t>(5343)</a:t>
            </a:r>
          </a:p>
          <a:p>
            <a:endParaRPr lang="es-AR" sz="1200" dirty="0">
              <a:solidFill>
                <a:schemeClr val="bg1"/>
              </a:solidFill>
              <a:effectLst/>
            </a:endParaRPr>
          </a:p>
          <a:p>
            <a:endParaRPr lang="es-AR" sz="1200" dirty="0">
              <a:solidFill>
                <a:schemeClr val="bg1"/>
              </a:solidFill>
              <a:effectLst/>
            </a:endParaRPr>
          </a:p>
          <a:p>
            <a:r>
              <a:rPr lang="es-AR" sz="1200" b="0" i="1" u="none" strike="noStrike" dirty="0" err="1">
                <a:solidFill>
                  <a:schemeClr val="bg1"/>
                </a:solidFill>
                <a:effectLst/>
              </a:rPr>
              <a:t>ggplot</a:t>
            </a:r>
            <a:r>
              <a:rPr lang="es-AR" sz="1200" b="0" i="1" u="none" strike="noStrike" dirty="0">
                <a:solidFill>
                  <a:schemeClr val="bg1"/>
                </a:solidFill>
                <a:effectLst/>
              </a:rPr>
              <a:t>() +</a:t>
            </a:r>
            <a:endParaRPr lang="es-AR" sz="1200" dirty="0">
              <a:solidFill>
                <a:schemeClr val="bg1"/>
              </a:solidFill>
              <a:effectLst/>
            </a:endParaRPr>
          </a:p>
          <a:p>
            <a:r>
              <a:rPr lang="es-AR" sz="1200" b="0" i="1" u="none" strike="noStrike" dirty="0" err="1">
                <a:solidFill>
                  <a:schemeClr val="bg1"/>
                </a:solidFill>
                <a:effectLst/>
              </a:rPr>
              <a:t>geom_sf</a:t>
            </a:r>
            <a:r>
              <a:rPr lang="es-AR" sz="1200" b="0" i="1" u="none" strike="noStrike" dirty="0">
                <a:solidFill>
                  <a:schemeClr val="bg1"/>
                </a:solidFill>
                <a:effectLst/>
              </a:rPr>
              <a:t>(data = </a:t>
            </a:r>
            <a:r>
              <a:rPr lang="es-AR" sz="1200" b="0" i="1" u="none" strike="noStrike" dirty="0" err="1">
                <a:solidFill>
                  <a:schemeClr val="bg1"/>
                </a:solidFill>
                <a:effectLst/>
              </a:rPr>
              <a:t>barrios,lwd</a:t>
            </a:r>
            <a:r>
              <a:rPr lang="es-AR" sz="1200" b="0" i="1" u="none" strike="noStrike" dirty="0">
                <a:solidFill>
                  <a:schemeClr val="bg1"/>
                </a:solidFill>
                <a:effectLst/>
              </a:rPr>
              <a:t> = 3) +</a:t>
            </a:r>
            <a:endParaRPr lang="es-AR" sz="1200" dirty="0">
              <a:solidFill>
                <a:schemeClr val="bg1"/>
              </a:solidFill>
              <a:effectLst/>
            </a:endParaRPr>
          </a:p>
          <a:p>
            <a:r>
              <a:rPr lang="es-AR" sz="1200" b="0" i="1" u="none" strike="noStrike" dirty="0" err="1">
                <a:solidFill>
                  <a:schemeClr val="bg1"/>
                </a:solidFill>
                <a:effectLst/>
              </a:rPr>
              <a:t>geom_sf</a:t>
            </a:r>
            <a:r>
              <a:rPr lang="es-AR" sz="1200" b="0" i="1" u="none" strike="noStrike" dirty="0">
                <a:solidFill>
                  <a:schemeClr val="bg1"/>
                </a:solidFill>
                <a:effectLst/>
              </a:rPr>
              <a:t>(data = </a:t>
            </a:r>
            <a:r>
              <a:rPr lang="es-AR" sz="1200" b="0" i="1" u="none" strike="noStrike" dirty="0" err="1">
                <a:solidFill>
                  <a:schemeClr val="bg1"/>
                </a:solidFill>
                <a:effectLst/>
              </a:rPr>
              <a:t>subte_est</a:t>
            </a:r>
            <a:r>
              <a:rPr lang="es-AR" sz="1200" b="0" i="1" u="none" strike="noStrike" dirty="0">
                <a:solidFill>
                  <a:schemeClr val="bg1"/>
                </a:solidFill>
                <a:effectLst/>
              </a:rPr>
              <a:t>, aes(col = LINEA),</a:t>
            </a:r>
            <a:r>
              <a:rPr lang="es-AR" sz="1200" b="0" i="1" u="none" strike="noStrike" dirty="0" err="1">
                <a:solidFill>
                  <a:schemeClr val="bg1"/>
                </a:solidFill>
                <a:effectLst/>
              </a:rPr>
              <a:t>cex</a:t>
            </a:r>
            <a:r>
              <a:rPr lang="es-AR" sz="1200" b="0" i="1" u="none" strike="noStrike" dirty="0">
                <a:solidFill>
                  <a:schemeClr val="bg1"/>
                </a:solidFill>
                <a:effectLst/>
              </a:rPr>
              <a:t> = 3) +</a:t>
            </a:r>
            <a:endParaRPr lang="es-AR" sz="1200" dirty="0">
              <a:solidFill>
                <a:schemeClr val="bg1"/>
              </a:solidFill>
              <a:effectLst/>
            </a:endParaRPr>
          </a:p>
          <a:p>
            <a:r>
              <a:rPr lang="es-AR" sz="1200" b="0" i="1" u="none" strike="noStrike" dirty="0" err="1">
                <a:solidFill>
                  <a:schemeClr val="bg1"/>
                </a:solidFill>
                <a:effectLst/>
              </a:rPr>
              <a:t>geom_sf</a:t>
            </a:r>
            <a:r>
              <a:rPr lang="es-AR" sz="1200" b="0" i="1" u="none" strike="noStrike" dirty="0">
                <a:solidFill>
                  <a:schemeClr val="bg1"/>
                </a:solidFill>
                <a:effectLst/>
              </a:rPr>
              <a:t>(data = </a:t>
            </a:r>
            <a:r>
              <a:rPr lang="es-AR" sz="1200" b="0" i="1" u="none" strike="noStrike" dirty="0" err="1">
                <a:solidFill>
                  <a:schemeClr val="bg1"/>
                </a:solidFill>
                <a:effectLst/>
              </a:rPr>
              <a:t>subte_lineas,lwd</a:t>
            </a:r>
            <a:r>
              <a:rPr lang="es-AR" sz="1200" b="0" i="1" u="none" strike="noStrike" dirty="0">
                <a:solidFill>
                  <a:schemeClr val="bg1"/>
                </a:solidFill>
                <a:effectLst/>
              </a:rPr>
              <a:t> = 4) +</a:t>
            </a:r>
            <a:endParaRPr lang="es-AR" sz="1200" dirty="0">
              <a:solidFill>
                <a:schemeClr val="bg1"/>
              </a:solidFill>
              <a:effectLst/>
            </a:endParaRPr>
          </a:p>
          <a:p>
            <a:r>
              <a:rPr lang="es-AR" sz="1200" b="0" i="1" u="none" strike="noStrike" dirty="0" err="1">
                <a:solidFill>
                  <a:schemeClr val="bg1"/>
                </a:solidFill>
                <a:effectLst/>
              </a:rPr>
              <a:t>ggtitle</a:t>
            </a:r>
            <a:r>
              <a:rPr lang="es-AR" sz="1200" b="0" i="1" u="none" strike="noStrike" dirty="0">
                <a:solidFill>
                  <a:schemeClr val="bg1"/>
                </a:solidFill>
                <a:effectLst/>
              </a:rPr>
              <a:t>('Red de Subtes de CABA')+</a:t>
            </a:r>
            <a:endParaRPr lang="es-AR" sz="1200" dirty="0">
              <a:solidFill>
                <a:schemeClr val="bg1"/>
              </a:solidFill>
              <a:effectLst/>
            </a:endParaRPr>
          </a:p>
          <a:p>
            <a:r>
              <a:rPr lang="es-AR" sz="1200" b="0" i="1" u="none" strike="noStrike" dirty="0" err="1">
                <a:solidFill>
                  <a:schemeClr val="bg1"/>
                </a:solidFill>
                <a:effectLst/>
              </a:rPr>
              <a:t>theme_bw</a:t>
            </a:r>
            <a:r>
              <a:rPr lang="es-AR" sz="1200" b="0" i="1" u="none" strike="noStrike" dirty="0">
                <a:solidFill>
                  <a:schemeClr val="bg1"/>
                </a:solidFill>
                <a:effectLst/>
              </a:rPr>
              <a:t>()</a:t>
            </a:r>
            <a:endParaRPr lang="es-AR" sz="1200" dirty="0">
              <a:solidFill>
                <a:schemeClr val="bg1"/>
              </a:solidFill>
              <a:effectLst/>
            </a:endParaRPr>
          </a:p>
        </p:txBody>
      </p:sp>
      <p:sp>
        <p:nvSpPr>
          <p:cNvPr id="4" name="CuadroTexto 3">
            <a:extLst>
              <a:ext uri="{FF2B5EF4-FFF2-40B4-BE49-F238E27FC236}">
                <a16:creationId xmlns:a16="http://schemas.microsoft.com/office/drawing/2014/main" id="{0CF7C67E-1EC0-60F4-62A8-9E012F827385}"/>
              </a:ext>
            </a:extLst>
          </p:cNvPr>
          <p:cNvSpPr txBox="1"/>
          <p:nvPr/>
        </p:nvSpPr>
        <p:spPr>
          <a:xfrm>
            <a:off x="661182" y="506437"/>
            <a:ext cx="1973617" cy="307777"/>
          </a:xfrm>
          <a:prstGeom prst="rect">
            <a:avLst/>
          </a:prstGeom>
          <a:noFill/>
        </p:spPr>
        <p:txBody>
          <a:bodyPr wrap="none" rtlCol="0">
            <a:spAutoFit/>
          </a:bodyPr>
          <a:lstStyle/>
          <a:p>
            <a:r>
              <a:rPr lang="es-AR" sz="1400" b="1" dirty="0">
                <a:solidFill>
                  <a:schemeClr val="bg1"/>
                </a:solidFill>
              </a:rPr>
              <a:t>Análisis Geoespacial</a:t>
            </a:r>
          </a:p>
        </p:txBody>
      </p:sp>
      <p:pic>
        <p:nvPicPr>
          <p:cNvPr id="6" name="Imagen 5">
            <a:hlinkClick r:id="rId5" action="ppaction://hlinksldjump"/>
            <a:extLst>
              <a:ext uri="{FF2B5EF4-FFF2-40B4-BE49-F238E27FC236}">
                <a16:creationId xmlns:a16="http://schemas.microsoft.com/office/drawing/2014/main" id="{080D2E28-9900-EDAB-73D5-6DF188BF7A02}"/>
              </a:ext>
            </a:extLst>
          </p:cNvPr>
          <p:cNvPicPr>
            <a:picLocks noChangeAspect="1"/>
          </p:cNvPicPr>
          <p:nvPr/>
        </p:nvPicPr>
        <p:blipFill>
          <a:blip r:embed="rId6"/>
          <a:stretch>
            <a:fillRect/>
          </a:stretch>
        </p:blipFill>
        <p:spPr>
          <a:xfrm>
            <a:off x="11596587" y="6209053"/>
            <a:ext cx="408467" cy="365792"/>
          </a:xfrm>
          <a:prstGeom prst="rect">
            <a:avLst/>
          </a:prstGeom>
        </p:spPr>
      </p:pic>
    </p:spTree>
    <p:extLst>
      <p:ext uri="{BB962C8B-B14F-4D97-AF65-F5344CB8AC3E}">
        <p14:creationId xmlns:p14="http://schemas.microsoft.com/office/powerpoint/2010/main" val="256890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52FEFEC-FF59-B94E-8C1F-117EFF80713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300" y="0"/>
            <a:ext cx="12192000" cy="6858000"/>
          </a:xfrm>
          <a:prstGeom prst="rect">
            <a:avLst/>
          </a:prstGeom>
        </p:spPr>
      </p:pic>
      <p:sp>
        <p:nvSpPr>
          <p:cNvPr id="2" name="Marcador de pie de página 1">
            <a:extLst>
              <a:ext uri="{FF2B5EF4-FFF2-40B4-BE49-F238E27FC236}">
                <a16:creationId xmlns:a16="http://schemas.microsoft.com/office/drawing/2014/main" id="{B3ACE7DC-B69E-1585-6777-89C167E29985}"/>
              </a:ext>
            </a:extLst>
          </p:cNvPr>
          <p:cNvSpPr>
            <a:spLocks noGrp="1"/>
          </p:cNvSpPr>
          <p:nvPr>
            <p:ph type="ftr" idx="2"/>
          </p:nvPr>
        </p:nvSpPr>
        <p:spPr/>
        <p:txBody>
          <a:bodyPr/>
          <a:lstStyle/>
          <a:p>
            <a:r>
              <a:rPr lang="es-AR" i="1" dirty="0"/>
              <a:t>Manuel Alejandro Ruiz Miranda</a:t>
            </a:r>
          </a:p>
        </p:txBody>
      </p:sp>
      <p:pic>
        <p:nvPicPr>
          <p:cNvPr id="9" name="Imagen 8">
            <a:extLst>
              <a:ext uri="{FF2B5EF4-FFF2-40B4-BE49-F238E27FC236}">
                <a16:creationId xmlns:a16="http://schemas.microsoft.com/office/drawing/2014/main" id="{8459BFD6-88C3-9C51-DA08-114756E70E36}"/>
              </a:ext>
            </a:extLst>
          </p:cNvPr>
          <p:cNvPicPr>
            <a:picLocks noChangeAspect="1"/>
          </p:cNvPicPr>
          <p:nvPr/>
        </p:nvPicPr>
        <p:blipFill>
          <a:blip r:embed="rId4"/>
          <a:stretch>
            <a:fillRect/>
          </a:stretch>
        </p:blipFill>
        <p:spPr>
          <a:xfrm>
            <a:off x="5930656" y="760030"/>
            <a:ext cx="5847834" cy="5337940"/>
          </a:xfrm>
          <a:prstGeom prst="rect">
            <a:avLst/>
          </a:prstGeom>
        </p:spPr>
      </p:pic>
      <p:sp>
        <p:nvSpPr>
          <p:cNvPr id="5" name="CuadroTexto 4">
            <a:extLst>
              <a:ext uri="{FF2B5EF4-FFF2-40B4-BE49-F238E27FC236}">
                <a16:creationId xmlns:a16="http://schemas.microsoft.com/office/drawing/2014/main" id="{B1A8FFCE-5100-6BD9-A9A0-39127A8BD2A9}"/>
              </a:ext>
            </a:extLst>
          </p:cNvPr>
          <p:cNvSpPr txBox="1"/>
          <p:nvPr/>
        </p:nvSpPr>
        <p:spPr>
          <a:xfrm>
            <a:off x="413510" y="1435280"/>
            <a:ext cx="4684991" cy="2862322"/>
          </a:xfrm>
          <a:prstGeom prst="rect">
            <a:avLst/>
          </a:prstGeom>
          <a:noFill/>
        </p:spPr>
        <p:txBody>
          <a:bodyPr wrap="square">
            <a:spAutoFit/>
          </a:bodyPr>
          <a:lstStyle/>
          <a:p>
            <a:r>
              <a:rPr lang="es-AR" sz="1200" b="0" i="0" u="none" strike="noStrike" dirty="0">
                <a:solidFill>
                  <a:schemeClr val="bg1"/>
                </a:solidFill>
                <a:effectLst/>
              </a:rPr>
              <a:t>A través de un </a:t>
            </a:r>
            <a:r>
              <a:rPr lang="es-AR" sz="1200" b="0" i="0" u="none" strike="noStrike" dirty="0" err="1">
                <a:solidFill>
                  <a:schemeClr val="bg1"/>
                </a:solidFill>
                <a:effectLst/>
              </a:rPr>
              <a:t>join</a:t>
            </a:r>
            <a:r>
              <a:rPr lang="es-AR" sz="1200" b="0" i="0" u="none" strike="noStrike" dirty="0">
                <a:solidFill>
                  <a:schemeClr val="bg1"/>
                </a:solidFill>
                <a:effectLst/>
              </a:rPr>
              <a:t> espacial, vamos a determinar la cantidad de estaciones en cada barrio, y a representar esto, a través, de un mapa coroplético donde el color representa la densidad de estaciones.</a:t>
            </a:r>
          </a:p>
          <a:p>
            <a:endParaRPr lang="es-AR" sz="1200" dirty="0">
              <a:solidFill>
                <a:schemeClr val="bg1"/>
              </a:solidFill>
              <a:effectLst/>
            </a:endParaRPr>
          </a:p>
          <a:p>
            <a:r>
              <a:rPr lang="es-AR" sz="1200" b="1" i="1" u="none" strike="noStrike" dirty="0" err="1">
                <a:solidFill>
                  <a:schemeClr val="bg1"/>
                </a:solidFill>
                <a:effectLst/>
              </a:rPr>
              <a:t>estac_por_barrio</a:t>
            </a:r>
            <a:r>
              <a:rPr lang="es-AR" sz="1200" b="1" i="1" u="none" strike="noStrike" dirty="0">
                <a:solidFill>
                  <a:schemeClr val="bg1"/>
                </a:solidFill>
                <a:effectLst/>
              </a:rPr>
              <a:t> &lt;- barrios %&gt;% </a:t>
            </a:r>
            <a:endParaRPr lang="es-AR" sz="1200" dirty="0">
              <a:solidFill>
                <a:schemeClr val="bg1"/>
              </a:solidFill>
              <a:effectLst/>
            </a:endParaRPr>
          </a:p>
          <a:p>
            <a:r>
              <a:rPr lang="es-AR" sz="1200" b="1" i="1" u="none" strike="noStrike" dirty="0" err="1">
                <a:solidFill>
                  <a:schemeClr val="bg1"/>
                </a:solidFill>
                <a:effectLst/>
              </a:rPr>
              <a:t>st_join</a:t>
            </a:r>
            <a:r>
              <a:rPr lang="es-AR" sz="1200" b="1" i="1" u="none" strike="noStrike" dirty="0">
                <a:solidFill>
                  <a:schemeClr val="bg1"/>
                </a:solidFill>
                <a:effectLst/>
              </a:rPr>
              <a:t>(</a:t>
            </a:r>
            <a:r>
              <a:rPr lang="es-AR" sz="1200" b="1" i="1" u="none" strike="noStrike" dirty="0" err="1">
                <a:solidFill>
                  <a:schemeClr val="bg1"/>
                </a:solidFill>
                <a:effectLst/>
              </a:rPr>
              <a:t>subte_est</a:t>
            </a:r>
            <a:r>
              <a:rPr lang="es-AR" sz="1200" b="1" i="1" u="none" strike="noStrike" dirty="0">
                <a:solidFill>
                  <a:schemeClr val="bg1"/>
                </a:solidFill>
                <a:effectLst/>
              </a:rPr>
              <a:t>) %&gt;% </a:t>
            </a:r>
            <a:endParaRPr lang="es-AR" sz="1200" dirty="0">
              <a:solidFill>
                <a:schemeClr val="bg1"/>
              </a:solidFill>
              <a:effectLst/>
            </a:endParaRPr>
          </a:p>
          <a:p>
            <a:r>
              <a:rPr lang="es-AR" sz="1200" b="1" i="1" u="none" strike="noStrike" dirty="0">
                <a:solidFill>
                  <a:schemeClr val="bg1"/>
                </a:solidFill>
                <a:effectLst/>
              </a:rPr>
              <a:t>mutate(</a:t>
            </a:r>
            <a:r>
              <a:rPr lang="es-AR" sz="1200" b="1" i="1" u="none" strike="noStrike" dirty="0" err="1">
                <a:solidFill>
                  <a:schemeClr val="bg1"/>
                </a:solidFill>
                <a:effectLst/>
              </a:rPr>
              <a:t>tiene_estacion</a:t>
            </a:r>
            <a:r>
              <a:rPr lang="es-AR" sz="1200" b="1" i="1" u="none" strike="noStrike" dirty="0">
                <a:solidFill>
                  <a:schemeClr val="bg1"/>
                </a:solidFill>
                <a:effectLst/>
              </a:rPr>
              <a:t> = !is.na(ESTACION)) %&gt;% group_by(BARRIO) %&gt;% </a:t>
            </a:r>
            <a:endParaRPr lang="es-AR" sz="1200" dirty="0">
              <a:solidFill>
                <a:schemeClr val="bg1"/>
              </a:solidFill>
              <a:effectLst/>
            </a:endParaRPr>
          </a:p>
          <a:p>
            <a:r>
              <a:rPr lang="es-AR" sz="1200" b="1" i="1" u="none" strike="noStrike" dirty="0" err="1">
                <a:solidFill>
                  <a:schemeClr val="bg1"/>
                </a:solidFill>
                <a:effectLst/>
              </a:rPr>
              <a:t>summarise</a:t>
            </a:r>
            <a:r>
              <a:rPr lang="es-AR" sz="1200" b="1" i="1" u="none" strike="noStrike" dirty="0">
                <a:solidFill>
                  <a:schemeClr val="bg1"/>
                </a:solidFill>
                <a:effectLst/>
              </a:rPr>
              <a:t>(estaciones = sum(tiene_estacion,na.rm = T))</a:t>
            </a:r>
          </a:p>
          <a:p>
            <a:endParaRPr lang="es-AR" sz="1200" dirty="0">
              <a:solidFill>
                <a:schemeClr val="bg1"/>
              </a:solidFill>
              <a:effectLst/>
            </a:endParaRPr>
          </a:p>
          <a:p>
            <a:r>
              <a:rPr lang="es-AR" sz="1200" b="1" i="1" u="none" strike="noStrike" dirty="0" err="1">
                <a:solidFill>
                  <a:schemeClr val="bg1"/>
                </a:solidFill>
                <a:effectLst/>
              </a:rPr>
              <a:t>ggplot</a:t>
            </a:r>
            <a:r>
              <a:rPr lang="es-AR" sz="1200" b="1" i="1" u="none" strike="noStrike" dirty="0">
                <a:solidFill>
                  <a:schemeClr val="bg1"/>
                </a:solidFill>
                <a:effectLst/>
              </a:rPr>
              <a:t>()+</a:t>
            </a:r>
            <a:endParaRPr lang="es-AR" sz="1200" dirty="0">
              <a:solidFill>
                <a:schemeClr val="bg1"/>
              </a:solidFill>
              <a:effectLst/>
            </a:endParaRPr>
          </a:p>
          <a:p>
            <a:r>
              <a:rPr lang="es-AR" sz="1200" b="1" i="1" u="none" strike="noStrike" dirty="0" err="1">
                <a:solidFill>
                  <a:schemeClr val="bg1"/>
                </a:solidFill>
                <a:effectLst/>
              </a:rPr>
              <a:t>geom_sf</a:t>
            </a:r>
            <a:r>
              <a:rPr lang="es-AR" sz="1200" b="1" i="1" u="none" strike="noStrike" dirty="0">
                <a:solidFill>
                  <a:schemeClr val="bg1"/>
                </a:solidFill>
                <a:effectLst/>
              </a:rPr>
              <a:t>(data = </a:t>
            </a:r>
            <a:r>
              <a:rPr lang="es-AR" sz="1200" b="1" i="1" u="none" strike="noStrike" dirty="0" err="1">
                <a:solidFill>
                  <a:schemeClr val="bg1"/>
                </a:solidFill>
                <a:effectLst/>
              </a:rPr>
              <a:t>estac_por_barrio</a:t>
            </a:r>
            <a:r>
              <a:rPr lang="es-AR" sz="1200" b="1" i="1" u="none" strike="noStrike" dirty="0">
                <a:solidFill>
                  <a:schemeClr val="bg1"/>
                </a:solidFill>
                <a:effectLst/>
              </a:rPr>
              <a:t>, aes(</a:t>
            </a:r>
            <a:r>
              <a:rPr lang="es-AR" sz="1200" b="1" i="1" u="none" strike="noStrike" dirty="0" err="1">
                <a:solidFill>
                  <a:schemeClr val="bg1"/>
                </a:solidFill>
                <a:effectLst/>
              </a:rPr>
              <a:t>fill</a:t>
            </a:r>
            <a:r>
              <a:rPr lang="es-AR" sz="1200" b="1" i="1" u="none" strike="noStrike" dirty="0">
                <a:solidFill>
                  <a:schemeClr val="bg1"/>
                </a:solidFill>
                <a:effectLst/>
              </a:rPr>
              <a:t> = estaciones)) + </a:t>
            </a:r>
            <a:endParaRPr lang="es-AR" sz="1200" dirty="0">
              <a:solidFill>
                <a:schemeClr val="bg1"/>
              </a:solidFill>
              <a:effectLst/>
            </a:endParaRPr>
          </a:p>
          <a:p>
            <a:r>
              <a:rPr lang="es-AR" sz="1200" b="1" i="1" u="none" strike="noStrike" dirty="0" err="1">
                <a:solidFill>
                  <a:schemeClr val="bg1"/>
                </a:solidFill>
                <a:effectLst/>
              </a:rPr>
              <a:t>theme_bw</a:t>
            </a:r>
            <a:r>
              <a:rPr lang="es-AR" sz="1200" b="1" i="1" u="none" strike="noStrike" dirty="0">
                <a:solidFill>
                  <a:schemeClr val="bg1"/>
                </a:solidFill>
                <a:effectLst/>
              </a:rPr>
              <a:t>()+</a:t>
            </a:r>
            <a:endParaRPr lang="es-AR" sz="1200" dirty="0">
              <a:solidFill>
                <a:schemeClr val="bg1"/>
              </a:solidFill>
              <a:effectLst/>
            </a:endParaRPr>
          </a:p>
          <a:p>
            <a:r>
              <a:rPr lang="es-AR" sz="1200" b="1" i="1" u="none" strike="noStrike" dirty="0" err="1">
                <a:solidFill>
                  <a:schemeClr val="bg1"/>
                </a:solidFill>
                <a:effectLst/>
              </a:rPr>
              <a:t>scale_fill_viridis_c</a:t>
            </a:r>
            <a:r>
              <a:rPr lang="es-AR" sz="1200" b="1" i="1" u="none" strike="noStrike" dirty="0">
                <a:solidFill>
                  <a:schemeClr val="bg1"/>
                </a:solidFill>
                <a:effectLst/>
              </a:rPr>
              <a:t>()</a:t>
            </a:r>
            <a:endParaRPr lang="es-AR" sz="1200" dirty="0">
              <a:solidFill>
                <a:schemeClr val="bg1"/>
              </a:solidFill>
              <a:effectLst/>
            </a:endParaRPr>
          </a:p>
        </p:txBody>
      </p:sp>
      <p:sp>
        <p:nvSpPr>
          <p:cNvPr id="6" name="CuadroTexto 5">
            <a:extLst>
              <a:ext uri="{FF2B5EF4-FFF2-40B4-BE49-F238E27FC236}">
                <a16:creationId xmlns:a16="http://schemas.microsoft.com/office/drawing/2014/main" id="{899C1C67-3AA6-DA4D-EF7D-DCCF58E0CDD7}"/>
              </a:ext>
            </a:extLst>
          </p:cNvPr>
          <p:cNvSpPr txBox="1"/>
          <p:nvPr/>
        </p:nvSpPr>
        <p:spPr>
          <a:xfrm>
            <a:off x="524022" y="452253"/>
            <a:ext cx="619681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dirty="0">
                <a:ln>
                  <a:noFill/>
                </a:ln>
                <a:solidFill>
                  <a:srgbClr val="FFFFFF"/>
                </a:solidFill>
                <a:effectLst/>
                <a:uLnTx/>
                <a:uFillTx/>
                <a:latin typeface="Arial"/>
              </a:rPr>
              <a:t>Análisis Geoespacial</a:t>
            </a:r>
          </a:p>
        </p:txBody>
      </p:sp>
      <p:pic>
        <p:nvPicPr>
          <p:cNvPr id="4" name="Imagen 3">
            <a:hlinkClick r:id="rId5" action="ppaction://hlinksldjump"/>
            <a:extLst>
              <a:ext uri="{FF2B5EF4-FFF2-40B4-BE49-F238E27FC236}">
                <a16:creationId xmlns:a16="http://schemas.microsoft.com/office/drawing/2014/main" id="{E1EB2925-F91A-2EBB-896C-6905833257FE}"/>
              </a:ext>
            </a:extLst>
          </p:cNvPr>
          <p:cNvPicPr>
            <a:picLocks noChangeAspect="1"/>
          </p:cNvPicPr>
          <p:nvPr/>
        </p:nvPicPr>
        <p:blipFill>
          <a:blip r:embed="rId6"/>
          <a:stretch>
            <a:fillRect/>
          </a:stretch>
        </p:blipFill>
        <p:spPr>
          <a:xfrm>
            <a:off x="11574256" y="6249369"/>
            <a:ext cx="408467" cy="365792"/>
          </a:xfrm>
          <a:prstGeom prst="rect">
            <a:avLst/>
          </a:prstGeom>
        </p:spPr>
      </p:pic>
    </p:spTree>
    <p:extLst>
      <p:ext uri="{BB962C8B-B14F-4D97-AF65-F5344CB8AC3E}">
        <p14:creationId xmlns:p14="http://schemas.microsoft.com/office/powerpoint/2010/main" val="1896734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45AF97AB-EAEB-EB30-6998-3DC4A89F769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pie de página 1">
            <a:extLst>
              <a:ext uri="{FF2B5EF4-FFF2-40B4-BE49-F238E27FC236}">
                <a16:creationId xmlns:a16="http://schemas.microsoft.com/office/drawing/2014/main" id="{8EB38D38-8B75-5297-A19E-3DD246F4657D}"/>
              </a:ext>
            </a:extLst>
          </p:cNvPr>
          <p:cNvSpPr>
            <a:spLocks noGrp="1"/>
          </p:cNvSpPr>
          <p:nvPr>
            <p:ph type="ftr" idx="2"/>
          </p:nvPr>
        </p:nvSpPr>
        <p:spPr/>
        <p:txBody>
          <a:bodyPr/>
          <a:lstStyle/>
          <a:p>
            <a:r>
              <a:rPr lang="es-AR" i="1" dirty="0"/>
              <a:t>Manuel Alejandro Ruiz Miranda</a:t>
            </a:r>
          </a:p>
        </p:txBody>
      </p:sp>
      <p:pic>
        <p:nvPicPr>
          <p:cNvPr id="8" name="Imagen 7">
            <a:extLst>
              <a:ext uri="{FF2B5EF4-FFF2-40B4-BE49-F238E27FC236}">
                <a16:creationId xmlns:a16="http://schemas.microsoft.com/office/drawing/2014/main" id="{A8FC6703-64F9-FE32-EE7C-11549E83D44C}"/>
              </a:ext>
            </a:extLst>
          </p:cNvPr>
          <p:cNvPicPr>
            <a:picLocks noChangeAspect="1"/>
          </p:cNvPicPr>
          <p:nvPr/>
        </p:nvPicPr>
        <p:blipFill rotWithShape="1">
          <a:blip r:embed="rId4"/>
          <a:srcRect r="51986"/>
          <a:stretch/>
        </p:blipFill>
        <p:spPr>
          <a:xfrm>
            <a:off x="4783688" y="494737"/>
            <a:ext cx="3715933" cy="3916841"/>
          </a:xfrm>
          <a:prstGeom prst="rect">
            <a:avLst/>
          </a:prstGeom>
        </p:spPr>
      </p:pic>
      <p:sp>
        <p:nvSpPr>
          <p:cNvPr id="4" name="CuadroTexto 3">
            <a:extLst>
              <a:ext uri="{FF2B5EF4-FFF2-40B4-BE49-F238E27FC236}">
                <a16:creationId xmlns:a16="http://schemas.microsoft.com/office/drawing/2014/main" id="{1D0E0EFA-0123-CBD7-A58A-27E8FE368F99}"/>
              </a:ext>
            </a:extLst>
          </p:cNvPr>
          <p:cNvSpPr txBox="1"/>
          <p:nvPr/>
        </p:nvSpPr>
        <p:spPr>
          <a:xfrm>
            <a:off x="484591" y="908875"/>
            <a:ext cx="4227123" cy="5447645"/>
          </a:xfrm>
          <a:prstGeom prst="rect">
            <a:avLst/>
          </a:prstGeom>
          <a:noFill/>
        </p:spPr>
        <p:txBody>
          <a:bodyPr wrap="square">
            <a:spAutoFit/>
          </a:bodyPr>
          <a:lstStyle/>
          <a:p>
            <a:r>
              <a:rPr lang="es-AR" sz="1200" b="0" i="0" u="none" strike="noStrike" dirty="0">
                <a:solidFill>
                  <a:schemeClr val="bg1"/>
                </a:solidFill>
                <a:effectLst/>
              </a:rPr>
              <a:t>Vamos a representar las distintas ferias que se establecen sobre la ciudad de Buenos Aires, estableciendo un centro para cada una de ellas y también un radio de 500 metros alrededor ,con el propósito de ver su cercanía.</a:t>
            </a:r>
          </a:p>
          <a:p>
            <a:endParaRPr lang="es-AR" sz="1200" dirty="0">
              <a:solidFill>
                <a:schemeClr val="bg1"/>
              </a:solidFill>
              <a:effectLst/>
            </a:endParaRPr>
          </a:p>
          <a:p>
            <a:r>
              <a:rPr lang="es-AR" sz="1200" b="1" i="1" u="none" strike="noStrike" dirty="0" err="1">
                <a:solidFill>
                  <a:schemeClr val="bg1"/>
                </a:solidFill>
                <a:effectLst/>
              </a:rPr>
              <a:t>centroides_ferias</a:t>
            </a:r>
            <a:r>
              <a:rPr lang="es-AR" sz="1200" b="1" i="1" u="none" strike="noStrike" dirty="0">
                <a:solidFill>
                  <a:schemeClr val="bg1"/>
                </a:solidFill>
                <a:effectLst/>
              </a:rPr>
              <a:t> &lt;- ferias %&gt;% </a:t>
            </a:r>
            <a:r>
              <a:rPr lang="es-AR" sz="1200" b="1" i="1" u="none" strike="noStrike" dirty="0" err="1">
                <a:solidFill>
                  <a:schemeClr val="bg1"/>
                </a:solidFill>
                <a:effectLst/>
              </a:rPr>
              <a:t>st_centroid</a:t>
            </a:r>
            <a:r>
              <a:rPr lang="es-AR" sz="1200" b="1" i="1" u="none" strike="noStrike" dirty="0">
                <a:solidFill>
                  <a:schemeClr val="bg1"/>
                </a:solidFill>
                <a:effectLst/>
              </a:rPr>
              <a:t>()</a:t>
            </a:r>
            <a:endParaRPr lang="es-AR" sz="1200" dirty="0">
              <a:solidFill>
                <a:schemeClr val="bg1"/>
              </a:solidFill>
              <a:effectLst/>
            </a:endParaRPr>
          </a:p>
          <a:p>
            <a:r>
              <a:rPr lang="es-AR" sz="1200" b="1" i="1" u="none" strike="noStrike" dirty="0" err="1">
                <a:solidFill>
                  <a:schemeClr val="bg1"/>
                </a:solidFill>
                <a:effectLst/>
              </a:rPr>
              <a:t>buffer_ferias</a:t>
            </a:r>
            <a:r>
              <a:rPr lang="es-AR" sz="1200" b="1" i="1" u="none" strike="noStrike" dirty="0">
                <a:solidFill>
                  <a:schemeClr val="bg1"/>
                </a:solidFill>
                <a:effectLst/>
              </a:rPr>
              <a:t> &lt;- </a:t>
            </a:r>
            <a:r>
              <a:rPr lang="es-AR" sz="1200" b="1" i="1" u="none" strike="noStrike" dirty="0" err="1">
                <a:solidFill>
                  <a:schemeClr val="bg1"/>
                </a:solidFill>
                <a:effectLst/>
              </a:rPr>
              <a:t>centroides_ferias</a:t>
            </a:r>
            <a:r>
              <a:rPr lang="es-AR" sz="1200" b="1" i="1" u="none" strike="noStrike" dirty="0">
                <a:solidFill>
                  <a:schemeClr val="bg1"/>
                </a:solidFill>
                <a:effectLst/>
              </a:rPr>
              <a:t> %&gt;%</a:t>
            </a:r>
            <a:endParaRPr lang="es-AR" sz="1200" dirty="0">
              <a:solidFill>
                <a:schemeClr val="bg1"/>
              </a:solidFill>
              <a:effectLst/>
            </a:endParaRPr>
          </a:p>
          <a:p>
            <a:r>
              <a:rPr lang="es-AR" sz="1200" b="1" i="1" u="none" strike="noStrike" dirty="0" err="1">
                <a:solidFill>
                  <a:schemeClr val="bg1"/>
                </a:solidFill>
                <a:effectLst/>
              </a:rPr>
              <a:t>st_buffer</a:t>
            </a:r>
            <a:r>
              <a:rPr lang="es-AR" sz="1200" b="1" i="1" u="none" strike="noStrike" dirty="0">
                <a:solidFill>
                  <a:schemeClr val="bg1"/>
                </a:solidFill>
                <a:effectLst/>
              </a:rPr>
              <a:t>(</a:t>
            </a:r>
            <a:r>
              <a:rPr lang="es-AR" sz="1200" b="1" i="1" u="none" strike="noStrike" dirty="0" err="1">
                <a:solidFill>
                  <a:schemeClr val="bg1"/>
                </a:solidFill>
                <a:effectLst/>
              </a:rPr>
              <a:t>dist</a:t>
            </a:r>
            <a:r>
              <a:rPr lang="es-AR" sz="1200" b="1" i="1" u="none" strike="noStrike" dirty="0">
                <a:solidFill>
                  <a:schemeClr val="bg1"/>
                </a:solidFill>
                <a:effectLst/>
              </a:rPr>
              <a:t> = 500)</a:t>
            </a:r>
          </a:p>
          <a:p>
            <a:endParaRPr lang="es-AR" sz="1200" dirty="0">
              <a:solidFill>
                <a:schemeClr val="bg1"/>
              </a:solidFill>
              <a:effectLst/>
            </a:endParaRPr>
          </a:p>
          <a:p>
            <a:r>
              <a:rPr lang="es-AR" sz="1200" b="1" i="1" u="none" strike="noStrike" dirty="0" err="1">
                <a:solidFill>
                  <a:schemeClr val="bg1"/>
                </a:solidFill>
                <a:effectLst/>
              </a:rPr>
              <a:t>ggplot</a:t>
            </a:r>
            <a:r>
              <a:rPr lang="es-AR" sz="1200" b="1" i="1" u="none" strike="noStrike" dirty="0">
                <a:solidFill>
                  <a:schemeClr val="bg1"/>
                </a:solidFill>
                <a:effectLst/>
              </a:rPr>
              <a:t>()+</a:t>
            </a:r>
            <a:endParaRPr lang="es-AR" sz="1200" dirty="0">
              <a:solidFill>
                <a:schemeClr val="bg1"/>
              </a:solidFill>
              <a:effectLst/>
            </a:endParaRPr>
          </a:p>
          <a:p>
            <a:r>
              <a:rPr lang="es-AR" sz="1200" b="1" i="1" u="none" strike="noStrike" dirty="0" err="1">
                <a:solidFill>
                  <a:schemeClr val="bg1"/>
                </a:solidFill>
                <a:effectLst/>
              </a:rPr>
              <a:t>geom_sf</a:t>
            </a:r>
            <a:r>
              <a:rPr lang="es-AR" sz="1200" b="1" i="1" u="none" strike="noStrike" dirty="0">
                <a:solidFill>
                  <a:schemeClr val="bg1"/>
                </a:solidFill>
                <a:effectLst/>
              </a:rPr>
              <a:t>(data = barrios)+</a:t>
            </a:r>
            <a:endParaRPr lang="es-AR" sz="1200" dirty="0">
              <a:solidFill>
                <a:schemeClr val="bg1"/>
              </a:solidFill>
              <a:effectLst/>
            </a:endParaRPr>
          </a:p>
          <a:p>
            <a:r>
              <a:rPr lang="es-AR" sz="1200" b="1" i="1" u="none" strike="noStrike" dirty="0" err="1">
                <a:solidFill>
                  <a:schemeClr val="bg1"/>
                </a:solidFill>
                <a:effectLst/>
              </a:rPr>
              <a:t>geom_sf</a:t>
            </a:r>
            <a:r>
              <a:rPr lang="es-AR" sz="1200" b="1" i="1" u="none" strike="noStrike" dirty="0">
                <a:solidFill>
                  <a:schemeClr val="bg1"/>
                </a:solidFill>
                <a:effectLst/>
              </a:rPr>
              <a:t>(data = </a:t>
            </a:r>
            <a:r>
              <a:rPr lang="es-AR" sz="1200" b="1" i="1" u="none" strike="noStrike" dirty="0" err="1">
                <a:solidFill>
                  <a:schemeClr val="bg1"/>
                </a:solidFill>
                <a:effectLst/>
              </a:rPr>
              <a:t>centroides_ferias</a:t>
            </a:r>
            <a:r>
              <a:rPr lang="es-AR" sz="1200" b="1" i="1" u="none" strike="noStrike" dirty="0">
                <a:solidFill>
                  <a:schemeClr val="bg1"/>
                </a:solidFill>
                <a:effectLst/>
              </a:rPr>
              <a:t>)+</a:t>
            </a:r>
            <a:endParaRPr lang="es-AR" sz="1200" dirty="0">
              <a:solidFill>
                <a:schemeClr val="bg1"/>
              </a:solidFill>
              <a:effectLst/>
            </a:endParaRPr>
          </a:p>
          <a:p>
            <a:r>
              <a:rPr lang="es-AR" sz="1200" b="1" i="1" u="none" strike="noStrike" dirty="0" err="1">
                <a:solidFill>
                  <a:schemeClr val="bg1"/>
                </a:solidFill>
                <a:effectLst/>
              </a:rPr>
              <a:t>geom_sf</a:t>
            </a:r>
            <a:r>
              <a:rPr lang="es-AR" sz="1200" b="1" i="1" u="none" strike="noStrike" dirty="0">
                <a:solidFill>
                  <a:schemeClr val="bg1"/>
                </a:solidFill>
                <a:effectLst/>
              </a:rPr>
              <a:t>(data = </a:t>
            </a:r>
            <a:r>
              <a:rPr lang="es-AR" sz="1200" b="1" i="1" u="none" strike="noStrike" dirty="0" err="1">
                <a:solidFill>
                  <a:schemeClr val="bg1"/>
                </a:solidFill>
                <a:effectLst/>
              </a:rPr>
              <a:t>buffer_ferias,fill</a:t>
            </a:r>
            <a:r>
              <a:rPr lang="es-AR" sz="1200" b="1" i="1" u="none" strike="noStrike" dirty="0">
                <a:solidFill>
                  <a:schemeClr val="bg1"/>
                </a:solidFill>
                <a:effectLst/>
              </a:rPr>
              <a:t> = '</a:t>
            </a:r>
            <a:r>
              <a:rPr lang="es-AR" sz="1200" b="1" i="1" u="none" strike="noStrike" dirty="0" err="1">
                <a:solidFill>
                  <a:schemeClr val="bg1"/>
                </a:solidFill>
                <a:effectLst/>
              </a:rPr>
              <a:t>yellow</a:t>
            </a:r>
            <a:r>
              <a:rPr lang="es-AR" sz="1200" b="1" i="1" u="none" strike="noStrike" dirty="0">
                <a:solidFill>
                  <a:schemeClr val="bg1"/>
                </a:solidFill>
                <a:effectLst/>
              </a:rPr>
              <a:t>',</a:t>
            </a:r>
            <a:r>
              <a:rPr lang="es-AR" sz="1200" b="1" i="1" u="none" strike="noStrike" dirty="0" err="1">
                <a:solidFill>
                  <a:schemeClr val="bg1"/>
                </a:solidFill>
                <a:effectLst/>
              </a:rPr>
              <a:t>alpha</a:t>
            </a:r>
            <a:r>
              <a:rPr lang="es-AR" sz="1200" b="1" i="1" u="none" strike="noStrike" dirty="0">
                <a:solidFill>
                  <a:schemeClr val="bg1"/>
                </a:solidFill>
                <a:effectLst/>
              </a:rPr>
              <a:t> = .3)+</a:t>
            </a:r>
            <a:endParaRPr lang="es-AR" sz="1200" dirty="0">
              <a:solidFill>
                <a:schemeClr val="bg1"/>
              </a:solidFill>
              <a:effectLst/>
            </a:endParaRPr>
          </a:p>
          <a:p>
            <a:r>
              <a:rPr lang="es-AR" sz="1200" b="1" i="1" u="none" strike="noStrike" dirty="0" err="1">
                <a:solidFill>
                  <a:schemeClr val="bg1"/>
                </a:solidFill>
                <a:effectLst/>
              </a:rPr>
              <a:t>theme_bw</a:t>
            </a:r>
            <a:r>
              <a:rPr lang="es-AR" sz="1200" b="1" i="1" u="none" strike="noStrike" dirty="0">
                <a:solidFill>
                  <a:schemeClr val="bg1"/>
                </a:solidFill>
                <a:effectLst/>
              </a:rPr>
              <a:t>()+</a:t>
            </a:r>
            <a:endParaRPr lang="es-AR" sz="1200" dirty="0">
              <a:solidFill>
                <a:schemeClr val="bg1"/>
              </a:solidFill>
              <a:effectLst/>
            </a:endParaRPr>
          </a:p>
          <a:p>
            <a:r>
              <a:rPr lang="es-AR" sz="1200" b="1" i="1" u="none" strike="noStrike" dirty="0" err="1">
                <a:solidFill>
                  <a:schemeClr val="bg1"/>
                </a:solidFill>
                <a:effectLst/>
              </a:rPr>
              <a:t>ggtitle</a:t>
            </a:r>
            <a:r>
              <a:rPr lang="es-AR" sz="1200" b="1" i="1" u="none" strike="noStrike" dirty="0">
                <a:solidFill>
                  <a:schemeClr val="bg1"/>
                </a:solidFill>
                <a:effectLst/>
              </a:rPr>
              <a:t>('Ferias de CABA’)</a:t>
            </a:r>
          </a:p>
          <a:p>
            <a:endParaRPr lang="es-AR" sz="1200" dirty="0">
              <a:solidFill>
                <a:schemeClr val="bg1"/>
              </a:solidFill>
              <a:effectLst/>
            </a:endParaRPr>
          </a:p>
          <a:p>
            <a:r>
              <a:rPr lang="es-AR" sz="1200" b="0" i="1" u="none" strike="noStrike" dirty="0">
                <a:solidFill>
                  <a:schemeClr val="bg1"/>
                </a:solidFill>
                <a:effectLst/>
              </a:rPr>
              <a:t>En el gráfico de la derecha podemos apreciar la distribución de las ferias con respecto a las estaciones de subte.</a:t>
            </a:r>
          </a:p>
          <a:p>
            <a:endParaRPr lang="es-AR" sz="1200" dirty="0">
              <a:solidFill>
                <a:schemeClr val="bg1"/>
              </a:solidFill>
              <a:effectLst/>
            </a:endParaRPr>
          </a:p>
          <a:p>
            <a:r>
              <a:rPr lang="es-AR" sz="1200" b="1" i="1" u="none" strike="noStrike" dirty="0" err="1">
                <a:solidFill>
                  <a:schemeClr val="bg1"/>
                </a:solidFill>
                <a:effectLst/>
              </a:rPr>
              <a:t>ggplot</a:t>
            </a:r>
            <a:r>
              <a:rPr lang="es-AR" sz="1200" b="1" i="1" u="none" strike="noStrike" dirty="0">
                <a:solidFill>
                  <a:schemeClr val="bg1"/>
                </a:solidFill>
                <a:effectLst/>
              </a:rPr>
              <a:t>()+</a:t>
            </a:r>
            <a:endParaRPr lang="es-AR" sz="1200" dirty="0">
              <a:solidFill>
                <a:schemeClr val="bg1"/>
              </a:solidFill>
              <a:effectLst/>
            </a:endParaRPr>
          </a:p>
          <a:p>
            <a:r>
              <a:rPr lang="es-AR" sz="1200" b="1" i="1" u="none" strike="noStrike" dirty="0" err="1">
                <a:solidFill>
                  <a:schemeClr val="bg1"/>
                </a:solidFill>
                <a:effectLst/>
              </a:rPr>
              <a:t>geom_sf</a:t>
            </a:r>
            <a:r>
              <a:rPr lang="es-AR" sz="1200" b="1" i="1" u="none" strike="noStrike" dirty="0">
                <a:solidFill>
                  <a:schemeClr val="bg1"/>
                </a:solidFill>
                <a:effectLst/>
              </a:rPr>
              <a:t>(data = barrios)+</a:t>
            </a:r>
            <a:endParaRPr lang="es-AR" sz="1200" dirty="0">
              <a:solidFill>
                <a:schemeClr val="bg1"/>
              </a:solidFill>
              <a:effectLst/>
            </a:endParaRPr>
          </a:p>
          <a:p>
            <a:r>
              <a:rPr lang="es-AR" sz="1200" b="1" i="1" u="none" strike="noStrike" dirty="0" err="1">
                <a:solidFill>
                  <a:schemeClr val="bg1"/>
                </a:solidFill>
                <a:effectLst/>
              </a:rPr>
              <a:t>geom_sf</a:t>
            </a:r>
            <a:r>
              <a:rPr lang="es-AR" sz="1200" b="1" i="1" u="none" strike="noStrike" dirty="0">
                <a:solidFill>
                  <a:schemeClr val="bg1"/>
                </a:solidFill>
                <a:effectLst/>
              </a:rPr>
              <a:t>(data = </a:t>
            </a:r>
            <a:r>
              <a:rPr lang="es-AR" sz="1200" b="1" i="1" u="none" strike="noStrike" dirty="0" err="1">
                <a:solidFill>
                  <a:schemeClr val="bg1"/>
                </a:solidFill>
                <a:effectLst/>
              </a:rPr>
              <a:t>barrios,lwd</a:t>
            </a:r>
            <a:r>
              <a:rPr lang="es-AR" sz="1200" b="1" i="1" u="none" strike="noStrike" dirty="0">
                <a:solidFill>
                  <a:schemeClr val="bg1"/>
                </a:solidFill>
                <a:effectLst/>
              </a:rPr>
              <a:t> = 3) +</a:t>
            </a:r>
            <a:endParaRPr lang="es-AR" sz="1200" dirty="0">
              <a:solidFill>
                <a:schemeClr val="bg1"/>
              </a:solidFill>
              <a:effectLst/>
            </a:endParaRPr>
          </a:p>
          <a:p>
            <a:r>
              <a:rPr lang="es-AR" sz="1200" b="1" i="1" u="none" strike="noStrike" dirty="0" err="1">
                <a:solidFill>
                  <a:schemeClr val="bg1"/>
                </a:solidFill>
                <a:effectLst/>
              </a:rPr>
              <a:t>geom_sf</a:t>
            </a:r>
            <a:r>
              <a:rPr lang="es-AR" sz="1200" b="1" i="1" u="none" strike="noStrike" dirty="0">
                <a:solidFill>
                  <a:schemeClr val="bg1"/>
                </a:solidFill>
                <a:effectLst/>
              </a:rPr>
              <a:t>(data = </a:t>
            </a:r>
            <a:r>
              <a:rPr lang="es-AR" sz="1200" b="1" i="1" u="none" strike="noStrike" dirty="0" err="1">
                <a:solidFill>
                  <a:schemeClr val="bg1"/>
                </a:solidFill>
                <a:effectLst/>
              </a:rPr>
              <a:t>centroides_ferias</a:t>
            </a:r>
            <a:r>
              <a:rPr lang="es-AR" sz="1200" b="1" i="1" u="none" strike="noStrike" dirty="0">
                <a:solidFill>
                  <a:schemeClr val="bg1"/>
                </a:solidFill>
                <a:effectLst/>
              </a:rPr>
              <a:t>)+</a:t>
            </a:r>
            <a:endParaRPr lang="es-AR" sz="1200" dirty="0">
              <a:solidFill>
                <a:schemeClr val="bg1"/>
              </a:solidFill>
              <a:effectLst/>
            </a:endParaRPr>
          </a:p>
          <a:p>
            <a:r>
              <a:rPr lang="es-AR" sz="1200" b="1" i="1" u="none" strike="noStrike" dirty="0" err="1">
                <a:solidFill>
                  <a:schemeClr val="bg1"/>
                </a:solidFill>
                <a:effectLst/>
              </a:rPr>
              <a:t>geom_sf</a:t>
            </a:r>
            <a:r>
              <a:rPr lang="es-AR" sz="1200" b="1" i="1" u="none" strike="noStrike" dirty="0">
                <a:solidFill>
                  <a:schemeClr val="bg1"/>
                </a:solidFill>
                <a:effectLst/>
              </a:rPr>
              <a:t>(data = </a:t>
            </a:r>
            <a:r>
              <a:rPr lang="es-AR" sz="1200" b="1" i="1" u="none" strike="noStrike" dirty="0" err="1">
                <a:solidFill>
                  <a:schemeClr val="bg1"/>
                </a:solidFill>
                <a:effectLst/>
              </a:rPr>
              <a:t>buffer_ferias,fill</a:t>
            </a:r>
            <a:r>
              <a:rPr lang="es-AR" sz="1200" b="1" i="1" u="none" strike="noStrike" dirty="0">
                <a:solidFill>
                  <a:schemeClr val="bg1"/>
                </a:solidFill>
                <a:effectLst/>
              </a:rPr>
              <a:t> = '</a:t>
            </a:r>
            <a:r>
              <a:rPr lang="es-AR" sz="1200" b="1" i="1" u="none" strike="noStrike" dirty="0" err="1">
                <a:solidFill>
                  <a:schemeClr val="bg1"/>
                </a:solidFill>
                <a:effectLst/>
              </a:rPr>
              <a:t>dark</a:t>
            </a:r>
            <a:r>
              <a:rPr lang="es-AR" sz="1200" b="1" i="1" u="none" strike="noStrike" dirty="0">
                <a:solidFill>
                  <a:schemeClr val="bg1"/>
                </a:solidFill>
                <a:effectLst/>
              </a:rPr>
              <a:t> </a:t>
            </a:r>
            <a:r>
              <a:rPr lang="es-AR" sz="1200" b="1" i="1" u="none" strike="noStrike" dirty="0" err="1">
                <a:solidFill>
                  <a:schemeClr val="bg1"/>
                </a:solidFill>
                <a:effectLst/>
              </a:rPr>
              <a:t>orange</a:t>
            </a:r>
            <a:r>
              <a:rPr lang="es-AR" sz="1200" b="1" i="1" u="none" strike="noStrike" dirty="0">
                <a:solidFill>
                  <a:schemeClr val="bg1"/>
                </a:solidFill>
                <a:effectLst/>
              </a:rPr>
              <a:t>',</a:t>
            </a:r>
            <a:r>
              <a:rPr lang="es-AR" sz="1200" b="1" i="1" u="none" strike="noStrike" dirty="0" err="1">
                <a:solidFill>
                  <a:schemeClr val="bg1"/>
                </a:solidFill>
                <a:effectLst/>
              </a:rPr>
              <a:t>alpha</a:t>
            </a:r>
            <a:r>
              <a:rPr lang="es-AR" sz="1200" b="1" i="1" u="none" strike="noStrike" dirty="0">
                <a:solidFill>
                  <a:schemeClr val="bg1"/>
                </a:solidFill>
                <a:effectLst/>
              </a:rPr>
              <a:t> = .3)+</a:t>
            </a:r>
            <a:endParaRPr lang="es-AR" sz="1200" dirty="0">
              <a:solidFill>
                <a:schemeClr val="bg1"/>
              </a:solidFill>
              <a:effectLst/>
            </a:endParaRPr>
          </a:p>
          <a:p>
            <a:r>
              <a:rPr lang="es-AR" sz="1200" b="1" i="1" u="none" strike="noStrike" dirty="0" err="1">
                <a:solidFill>
                  <a:schemeClr val="bg1"/>
                </a:solidFill>
                <a:effectLst/>
              </a:rPr>
              <a:t>geom_sf</a:t>
            </a:r>
            <a:r>
              <a:rPr lang="es-AR" sz="1200" b="1" i="1" u="none" strike="noStrike" dirty="0">
                <a:solidFill>
                  <a:schemeClr val="bg1"/>
                </a:solidFill>
                <a:effectLst/>
              </a:rPr>
              <a:t>(data = </a:t>
            </a:r>
            <a:r>
              <a:rPr lang="es-AR" sz="1200" b="1" i="1" u="none" strike="noStrike" dirty="0" err="1">
                <a:solidFill>
                  <a:schemeClr val="bg1"/>
                </a:solidFill>
                <a:effectLst/>
              </a:rPr>
              <a:t>subte_est</a:t>
            </a:r>
            <a:r>
              <a:rPr lang="es-AR" sz="1200" b="1" i="1" u="none" strike="noStrike" dirty="0">
                <a:solidFill>
                  <a:schemeClr val="bg1"/>
                </a:solidFill>
                <a:effectLst/>
              </a:rPr>
              <a:t>, aes(col = LINEA),</a:t>
            </a:r>
            <a:r>
              <a:rPr lang="es-AR" sz="1200" b="1" i="1" u="none" strike="noStrike" dirty="0" err="1">
                <a:solidFill>
                  <a:schemeClr val="bg1"/>
                </a:solidFill>
                <a:effectLst/>
              </a:rPr>
              <a:t>cex</a:t>
            </a:r>
            <a:r>
              <a:rPr lang="es-AR" sz="1200" b="1" i="1" u="none" strike="noStrike" dirty="0">
                <a:solidFill>
                  <a:schemeClr val="bg1"/>
                </a:solidFill>
                <a:effectLst/>
              </a:rPr>
              <a:t> = 3) +</a:t>
            </a:r>
            <a:endParaRPr lang="es-AR" sz="1200" dirty="0">
              <a:solidFill>
                <a:schemeClr val="bg1"/>
              </a:solidFill>
              <a:effectLst/>
            </a:endParaRPr>
          </a:p>
          <a:p>
            <a:r>
              <a:rPr lang="es-AR" sz="1200" b="1" i="1" u="none" strike="noStrike" dirty="0" err="1">
                <a:solidFill>
                  <a:schemeClr val="bg1"/>
                </a:solidFill>
                <a:effectLst/>
              </a:rPr>
              <a:t>geom_sf</a:t>
            </a:r>
            <a:r>
              <a:rPr lang="es-AR" sz="1200" b="1" i="1" u="none" strike="noStrike" dirty="0">
                <a:solidFill>
                  <a:schemeClr val="bg1"/>
                </a:solidFill>
                <a:effectLst/>
              </a:rPr>
              <a:t>(data = </a:t>
            </a:r>
            <a:r>
              <a:rPr lang="es-AR" sz="1200" b="1" i="1" u="none" strike="noStrike" dirty="0" err="1">
                <a:solidFill>
                  <a:schemeClr val="bg1"/>
                </a:solidFill>
                <a:effectLst/>
              </a:rPr>
              <a:t>subte_lineas,lwd</a:t>
            </a:r>
            <a:r>
              <a:rPr lang="es-AR" sz="1200" b="1" i="1" u="none" strike="noStrike" dirty="0">
                <a:solidFill>
                  <a:schemeClr val="bg1"/>
                </a:solidFill>
                <a:effectLst/>
              </a:rPr>
              <a:t> = 4)+ </a:t>
            </a:r>
            <a:endParaRPr lang="es-AR" sz="1200" dirty="0">
              <a:solidFill>
                <a:schemeClr val="bg1"/>
              </a:solidFill>
              <a:effectLst/>
            </a:endParaRPr>
          </a:p>
          <a:p>
            <a:r>
              <a:rPr lang="es-AR" sz="1200" b="1" i="1" u="none" strike="noStrike" dirty="0" err="1">
                <a:solidFill>
                  <a:schemeClr val="bg1"/>
                </a:solidFill>
                <a:effectLst/>
              </a:rPr>
              <a:t>theme_bw</a:t>
            </a:r>
            <a:r>
              <a:rPr lang="es-AR" sz="1200" b="1" i="1" u="none" strike="noStrike" dirty="0">
                <a:solidFill>
                  <a:schemeClr val="bg1"/>
                </a:solidFill>
                <a:effectLst/>
              </a:rPr>
              <a:t>()+</a:t>
            </a:r>
            <a:endParaRPr lang="es-AR" sz="1200" dirty="0">
              <a:solidFill>
                <a:schemeClr val="bg1"/>
              </a:solidFill>
              <a:effectLst/>
            </a:endParaRPr>
          </a:p>
          <a:p>
            <a:r>
              <a:rPr lang="es-AR" sz="1200" b="1" i="1" u="none" strike="noStrike" dirty="0" err="1">
                <a:solidFill>
                  <a:schemeClr val="bg1"/>
                </a:solidFill>
                <a:effectLst/>
              </a:rPr>
              <a:t>ggtitle</a:t>
            </a:r>
            <a:r>
              <a:rPr lang="es-AR" sz="1200" b="1" i="1" u="none" strike="noStrike" dirty="0">
                <a:solidFill>
                  <a:schemeClr val="bg1"/>
                </a:solidFill>
                <a:effectLst/>
              </a:rPr>
              <a:t>('Ferias de CABA/Estaciones de Subte')</a:t>
            </a:r>
            <a:endParaRPr lang="es-AR" sz="1200" dirty="0">
              <a:solidFill>
                <a:schemeClr val="bg1"/>
              </a:solidFill>
              <a:effectLst/>
            </a:endParaRPr>
          </a:p>
        </p:txBody>
      </p:sp>
      <p:pic>
        <p:nvPicPr>
          <p:cNvPr id="5" name="Imagen 4">
            <a:extLst>
              <a:ext uri="{FF2B5EF4-FFF2-40B4-BE49-F238E27FC236}">
                <a16:creationId xmlns:a16="http://schemas.microsoft.com/office/drawing/2014/main" id="{86E1AFD3-46E3-53BF-A25D-EFC86081CC24}"/>
              </a:ext>
            </a:extLst>
          </p:cNvPr>
          <p:cNvPicPr>
            <a:picLocks noChangeAspect="1"/>
          </p:cNvPicPr>
          <p:nvPr/>
        </p:nvPicPr>
        <p:blipFill>
          <a:blip r:embed="rId5"/>
          <a:stretch>
            <a:fillRect/>
          </a:stretch>
        </p:blipFill>
        <p:spPr>
          <a:xfrm>
            <a:off x="8571594" y="2992422"/>
            <a:ext cx="3548432" cy="3364098"/>
          </a:xfrm>
          <a:prstGeom prst="rect">
            <a:avLst/>
          </a:prstGeom>
        </p:spPr>
      </p:pic>
      <p:sp>
        <p:nvSpPr>
          <p:cNvPr id="6" name="CuadroTexto 5">
            <a:extLst>
              <a:ext uri="{FF2B5EF4-FFF2-40B4-BE49-F238E27FC236}">
                <a16:creationId xmlns:a16="http://schemas.microsoft.com/office/drawing/2014/main" id="{F427B3CB-6BFE-3749-DD54-19B59E2DFEEC}"/>
              </a:ext>
            </a:extLst>
          </p:cNvPr>
          <p:cNvSpPr txBox="1"/>
          <p:nvPr/>
        </p:nvSpPr>
        <p:spPr>
          <a:xfrm>
            <a:off x="484591" y="340848"/>
            <a:ext cx="619681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dirty="0">
                <a:ln>
                  <a:noFill/>
                </a:ln>
                <a:solidFill>
                  <a:srgbClr val="FFFFFF"/>
                </a:solidFill>
                <a:effectLst/>
                <a:uLnTx/>
                <a:uFillTx/>
                <a:latin typeface="Arial"/>
              </a:rPr>
              <a:t>Análisis Geoespacial</a:t>
            </a:r>
          </a:p>
        </p:txBody>
      </p:sp>
      <p:pic>
        <p:nvPicPr>
          <p:cNvPr id="3" name="Imagen 2">
            <a:hlinkClick r:id="rId6" action="ppaction://hlinksldjump"/>
            <a:extLst>
              <a:ext uri="{FF2B5EF4-FFF2-40B4-BE49-F238E27FC236}">
                <a16:creationId xmlns:a16="http://schemas.microsoft.com/office/drawing/2014/main" id="{F10C0C1B-F54C-9016-80AA-42C06E73DA06}"/>
              </a:ext>
            </a:extLst>
          </p:cNvPr>
          <p:cNvPicPr>
            <a:picLocks noChangeAspect="1"/>
          </p:cNvPicPr>
          <p:nvPr/>
        </p:nvPicPr>
        <p:blipFill>
          <a:blip r:embed="rId7"/>
          <a:stretch>
            <a:fillRect/>
          </a:stretch>
        </p:blipFill>
        <p:spPr>
          <a:xfrm>
            <a:off x="11697431" y="6420847"/>
            <a:ext cx="408467" cy="365792"/>
          </a:xfrm>
          <a:prstGeom prst="rect">
            <a:avLst/>
          </a:prstGeom>
        </p:spPr>
      </p:pic>
    </p:spTree>
    <p:extLst>
      <p:ext uri="{BB962C8B-B14F-4D97-AF65-F5344CB8AC3E}">
        <p14:creationId xmlns:p14="http://schemas.microsoft.com/office/powerpoint/2010/main" val="3750890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5086DA3-DD37-7C15-E949-A08516B00C1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300" y="0"/>
            <a:ext cx="12192000" cy="6858000"/>
          </a:xfrm>
          <a:prstGeom prst="rect">
            <a:avLst/>
          </a:prstGeom>
        </p:spPr>
      </p:pic>
      <p:sp>
        <p:nvSpPr>
          <p:cNvPr id="2" name="Marcador de pie de página 1">
            <a:extLst>
              <a:ext uri="{FF2B5EF4-FFF2-40B4-BE49-F238E27FC236}">
                <a16:creationId xmlns:a16="http://schemas.microsoft.com/office/drawing/2014/main" id="{0D2A1B13-815F-EB57-BD16-D5185F57CC38}"/>
              </a:ext>
            </a:extLst>
          </p:cNvPr>
          <p:cNvSpPr>
            <a:spLocks noGrp="1"/>
          </p:cNvSpPr>
          <p:nvPr>
            <p:ph type="ftr" idx="2"/>
          </p:nvPr>
        </p:nvSpPr>
        <p:spPr/>
        <p:txBody>
          <a:bodyPr/>
          <a:lstStyle/>
          <a:p>
            <a:r>
              <a:rPr lang="es-AR" i="1" dirty="0"/>
              <a:t>Manuel Alejandro Ruiz Miranda</a:t>
            </a:r>
          </a:p>
        </p:txBody>
      </p:sp>
      <p:pic>
        <p:nvPicPr>
          <p:cNvPr id="7" name="Imagen 6">
            <a:extLst>
              <a:ext uri="{FF2B5EF4-FFF2-40B4-BE49-F238E27FC236}">
                <a16:creationId xmlns:a16="http://schemas.microsoft.com/office/drawing/2014/main" id="{FACCF41C-640B-1410-DB87-4DCDD99199F0}"/>
              </a:ext>
            </a:extLst>
          </p:cNvPr>
          <p:cNvPicPr>
            <a:picLocks noChangeAspect="1"/>
          </p:cNvPicPr>
          <p:nvPr/>
        </p:nvPicPr>
        <p:blipFill rotWithShape="1">
          <a:blip r:embed="rId4"/>
          <a:srcRect l="1627" t="18611" r="647" b="993"/>
          <a:stretch/>
        </p:blipFill>
        <p:spPr>
          <a:xfrm>
            <a:off x="6095700" y="1612597"/>
            <a:ext cx="4837072" cy="3632806"/>
          </a:xfrm>
          <a:prstGeom prst="rect">
            <a:avLst/>
          </a:prstGeom>
        </p:spPr>
      </p:pic>
      <p:sp>
        <p:nvSpPr>
          <p:cNvPr id="5" name="CuadroTexto 4">
            <a:extLst>
              <a:ext uri="{FF2B5EF4-FFF2-40B4-BE49-F238E27FC236}">
                <a16:creationId xmlns:a16="http://schemas.microsoft.com/office/drawing/2014/main" id="{397B3037-6F27-E4D5-AC85-65F66BA8D67A}"/>
              </a:ext>
            </a:extLst>
          </p:cNvPr>
          <p:cNvSpPr txBox="1"/>
          <p:nvPr/>
        </p:nvSpPr>
        <p:spPr>
          <a:xfrm>
            <a:off x="420996" y="1535396"/>
            <a:ext cx="4114440" cy="1015663"/>
          </a:xfrm>
          <a:prstGeom prst="rect">
            <a:avLst/>
          </a:prstGeom>
          <a:noFill/>
        </p:spPr>
        <p:txBody>
          <a:bodyPr wrap="square">
            <a:spAutoFit/>
          </a:bodyPr>
          <a:lstStyle/>
          <a:p>
            <a:r>
              <a:rPr lang="es-AR" sz="1200" b="0" i="0" u="none" strike="noStrike" dirty="0">
                <a:solidFill>
                  <a:schemeClr val="bg1"/>
                </a:solidFill>
                <a:effectLst/>
              </a:rPr>
              <a:t>Este conjunto de datos tiene datos recopilados de Nueva York, California y Florida sobre 50 empresas emergentes "17 en cada estado". Las variables utilizadas en el conjunto de datos son Beneficio, Gasto en I+D, Gasto en administración y Gasto en marketing</a:t>
            </a:r>
            <a:endParaRPr lang="es-AR" dirty="0"/>
          </a:p>
        </p:txBody>
      </p:sp>
      <p:sp>
        <p:nvSpPr>
          <p:cNvPr id="8" name="CuadroTexto 7">
            <a:extLst>
              <a:ext uri="{FF2B5EF4-FFF2-40B4-BE49-F238E27FC236}">
                <a16:creationId xmlns:a16="http://schemas.microsoft.com/office/drawing/2014/main" id="{CB1625A5-6584-0C86-0C8F-B8FCE80B70F8}"/>
              </a:ext>
            </a:extLst>
          </p:cNvPr>
          <p:cNvSpPr txBox="1"/>
          <p:nvPr/>
        </p:nvSpPr>
        <p:spPr>
          <a:xfrm>
            <a:off x="420996" y="2699463"/>
            <a:ext cx="1345791" cy="1938992"/>
          </a:xfrm>
          <a:prstGeom prst="rect">
            <a:avLst/>
          </a:prstGeom>
          <a:noFill/>
        </p:spPr>
        <p:txBody>
          <a:bodyPr wrap="square">
            <a:spAutoFit/>
          </a:bodyPr>
          <a:lstStyle/>
          <a:p>
            <a:r>
              <a:rPr lang="en-US" sz="1200" b="0" i="0" u="none" strike="noStrike" dirty="0" err="1">
                <a:solidFill>
                  <a:schemeClr val="bg1"/>
                </a:solidFill>
                <a:effectLst/>
              </a:rPr>
              <a:t>Librerias</a:t>
            </a:r>
            <a:r>
              <a:rPr lang="en-US" sz="1200" b="0" i="0" u="none" strike="noStrike" dirty="0">
                <a:solidFill>
                  <a:schemeClr val="bg1"/>
                </a:solidFill>
                <a:effectLst/>
              </a:rPr>
              <a:t> </a:t>
            </a:r>
          </a:p>
          <a:p>
            <a:endParaRPr lang="en-US" sz="1200" dirty="0">
              <a:solidFill>
                <a:schemeClr val="bg1"/>
              </a:solidFill>
              <a:effectLst/>
            </a:endParaRPr>
          </a:p>
          <a:p>
            <a:r>
              <a:rPr lang="en-US" sz="1200" b="0" i="0" u="none" strike="noStrike" dirty="0">
                <a:solidFill>
                  <a:schemeClr val="bg1"/>
                </a:solidFill>
                <a:effectLst/>
              </a:rPr>
              <a:t>library(</a:t>
            </a:r>
            <a:r>
              <a:rPr lang="en-US" sz="1200" b="0" i="0" u="none" strike="noStrike" dirty="0" err="1">
                <a:solidFill>
                  <a:schemeClr val="bg1"/>
                </a:solidFill>
                <a:effectLst/>
              </a:rPr>
              <a:t>tidyverse</a:t>
            </a:r>
            <a:r>
              <a:rPr lang="en-US" sz="1200" b="0" i="0" u="none" strike="noStrike" dirty="0">
                <a:solidFill>
                  <a:schemeClr val="bg1"/>
                </a:solidFill>
                <a:effectLst/>
              </a:rPr>
              <a:t>)</a:t>
            </a:r>
            <a:endParaRPr lang="en-US" sz="1200" dirty="0">
              <a:solidFill>
                <a:schemeClr val="bg1"/>
              </a:solidFill>
              <a:effectLst/>
            </a:endParaRPr>
          </a:p>
          <a:p>
            <a:r>
              <a:rPr lang="en-US" sz="1200" b="0" i="0" u="none" strike="noStrike" dirty="0">
                <a:solidFill>
                  <a:schemeClr val="bg1"/>
                </a:solidFill>
                <a:effectLst/>
              </a:rPr>
              <a:t>library(janitor)</a:t>
            </a:r>
            <a:endParaRPr lang="en-US" sz="1200" dirty="0">
              <a:solidFill>
                <a:schemeClr val="bg1"/>
              </a:solidFill>
              <a:effectLst/>
            </a:endParaRPr>
          </a:p>
          <a:p>
            <a:r>
              <a:rPr lang="en-US" sz="1200" b="0" i="0" u="none" strike="noStrike" dirty="0">
                <a:solidFill>
                  <a:schemeClr val="bg1"/>
                </a:solidFill>
                <a:effectLst/>
              </a:rPr>
              <a:t>library(Metrics)</a:t>
            </a:r>
            <a:endParaRPr lang="en-US" sz="1200" dirty="0">
              <a:solidFill>
                <a:schemeClr val="bg1"/>
              </a:solidFill>
              <a:effectLst/>
            </a:endParaRPr>
          </a:p>
          <a:p>
            <a:r>
              <a:rPr lang="en-US" sz="1200" b="0" i="0" u="none" strike="noStrike" dirty="0">
                <a:solidFill>
                  <a:schemeClr val="bg1"/>
                </a:solidFill>
                <a:effectLst/>
              </a:rPr>
              <a:t>library(leaps)</a:t>
            </a:r>
            <a:endParaRPr lang="en-US" sz="1200" dirty="0">
              <a:solidFill>
                <a:schemeClr val="bg1"/>
              </a:solidFill>
              <a:effectLst/>
            </a:endParaRPr>
          </a:p>
          <a:p>
            <a:r>
              <a:rPr lang="en-US" sz="1200" b="0" i="0" u="none" strike="noStrike" dirty="0">
                <a:solidFill>
                  <a:schemeClr val="bg1"/>
                </a:solidFill>
                <a:effectLst/>
              </a:rPr>
              <a:t>library(</a:t>
            </a:r>
            <a:r>
              <a:rPr lang="en-US" sz="1200" b="0" i="0" u="none" strike="noStrike" dirty="0" err="1">
                <a:solidFill>
                  <a:schemeClr val="bg1"/>
                </a:solidFill>
                <a:effectLst/>
              </a:rPr>
              <a:t>skimr</a:t>
            </a:r>
            <a:r>
              <a:rPr lang="en-US" sz="1200" b="0" i="0" u="none" strike="noStrike" dirty="0">
                <a:solidFill>
                  <a:schemeClr val="bg1"/>
                </a:solidFill>
                <a:effectLst/>
              </a:rPr>
              <a:t>)</a:t>
            </a:r>
            <a:endParaRPr lang="en-US" sz="1200" dirty="0">
              <a:solidFill>
                <a:schemeClr val="bg1"/>
              </a:solidFill>
              <a:effectLst/>
            </a:endParaRPr>
          </a:p>
          <a:p>
            <a:r>
              <a:rPr lang="en-US" sz="1200" b="0" i="0" u="none" strike="noStrike" dirty="0">
                <a:solidFill>
                  <a:schemeClr val="bg1"/>
                </a:solidFill>
                <a:effectLst/>
              </a:rPr>
              <a:t>library(</a:t>
            </a:r>
            <a:r>
              <a:rPr lang="en-US" sz="1200" b="0" i="0" u="none" strike="noStrike" dirty="0" err="1">
                <a:solidFill>
                  <a:schemeClr val="bg1"/>
                </a:solidFill>
                <a:effectLst/>
              </a:rPr>
              <a:t>corrplot</a:t>
            </a:r>
            <a:r>
              <a:rPr lang="en-US" sz="1200" b="0" i="0" u="none" strike="noStrike" dirty="0">
                <a:solidFill>
                  <a:schemeClr val="bg1"/>
                </a:solidFill>
                <a:effectLst/>
              </a:rPr>
              <a:t>) </a:t>
            </a:r>
            <a:endParaRPr lang="en-US" sz="1200" dirty="0">
              <a:solidFill>
                <a:schemeClr val="bg1"/>
              </a:solidFill>
              <a:effectLst/>
            </a:endParaRPr>
          </a:p>
          <a:p>
            <a:r>
              <a:rPr lang="en-US" sz="1200" b="0" i="0" u="none" strike="noStrike" dirty="0">
                <a:solidFill>
                  <a:schemeClr val="bg1"/>
                </a:solidFill>
                <a:effectLst/>
              </a:rPr>
              <a:t>library(car)</a:t>
            </a:r>
            <a:endParaRPr lang="en-US" sz="1200" dirty="0">
              <a:solidFill>
                <a:schemeClr val="bg1"/>
              </a:solidFill>
              <a:effectLst/>
            </a:endParaRPr>
          </a:p>
          <a:p>
            <a:r>
              <a:rPr lang="en-US" sz="1200" b="0" i="0" u="none" strike="noStrike" dirty="0">
                <a:solidFill>
                  <a:schemeClr val="bg1"/>
                </a:solidFill>
                <a:effectLst/>
              </a:rPr>
              <a:t>library(</a:t>
            </a:r>
            <a:r>
              <a:rPr lang="en-US" sz="1200" b="0" i="0" u="none" strike="noStrike" dirty="0" err="1">
                <a:solidFill>
                  <a:schemeClr val="bg1"/>
                </a:solidFill>
                <a:effectLst/>
              </a:rPr>
              <a:t>lmtest</a:t>
            </a:r>
            <a:r>
              <a:rPr lang="en-US" sz="1200" b="0" i="0" u="none" strike="noStrike" dirty="0">
                <a:solidFill>
                  <a:schemeClr val="bg1"/>
                </a:solidFill>
                <a:effectLst/>
              </a:rPr>
              <a:t>)</a:t>
            </a:r>
            <a:endParaRPr lang="en-US" sz="1200" dirty="0">
              <a:solidFill>
                <a:schemeClr val="bg1"/>
              </a:solidFill>
              <a:effectLst/>
            </a:endParaRPr>
          </a:p>
        </p:txBody>
      </p:sp>
      <p:sp>
        <p:nvSpPr>
          <p:cNvPr id="6" name="CuadroTexto 5">
            <a:extLst>
              <a:ext uri="{FF2B5EF4-FFF2-40B4-BE49-F238E27FC236}">
                <a16:creationId xmlns:a16="http://schemas.microsoft.com/office/drawing/2014/main" id="{43E66424-A236-114D-3EB5-5957B6ED0668}"/>
              </a:ext>
            </a:extLst>
          </p:cNvPr>
          <p:cNvSpPr txBox="1"/>
          <p:nvPr/>
        </p:nvSpPr>
        <p:spPr>
          <a:xfrm>
            <a:off x="420996" y="554896"/>
            <a:ext cx="2980303" cy="369332"/>
          </a:xfrm>
          <a:prstGeom prst="rect">
            <a:avLst/>
          </a:prstGeom>
          <a:noFill/>
        </p:spPr>
        <p:txBody>
          <a:bodyPr wrap="none" rtlCol="0">
            <a:spAutoFit/>
          </a:bodyPr>
          <a:lstStyle/>
          <a:p>
            <a:r>
              <a:rPr lang="es-AR" b="1" dirty="0">
                <a:solidFill>
                  <a:schemeClr val="bg1"/>
                </a:solidFill>
              </a:rPr>
              <a:t>Regresión Lineal Múltiple</a:t>
            </a:r>
          </a:p>
        </p:txBody>
      </p:sp>
      <p:pic>
        <p:nvPicPr>
          <p:cNvPr id="4" name="Imagen 3">
            <a:hlinkClick r:id="rId5" action="ppaction://hlinksldjump"/>
            <a:extLst>
              <a:ext uri="{FF2B5EF4-FFF2-40B4-BE49-F238E27FC236}">
                <a16:creationId xmlns:a16="http://schemas.microsoft.com/office/drawing/2014/main" id="{E022107D-3A96-D9DE-078D-6DC1331D36A2}"/>
              </a:ext>
            </a:extLst>
          </p:cNvPr>
          <p:cNvPicPr>
            <a:picLocks noChangeAspect="1"/>
          </p:cNvPicPr>
          <p:nvPr/>
        </p:nvPicPr>
        <p:blipFill>
          <a:blip r:embed="rId6"/>
          <a:stretch>
            <a:fillRect/>
          </a:stretch>
        </p:blipFill>
        <p:spPr>
          <a:xfrm>
            <a:off x="11448504" y="6173624"/>
            <a:ext cx="408467" cy="365792"/>
          </a:xfrm>
          <a:prstGeom prst="rect">
            <a:avLst/>
          </a:prstGeom>
        </p:spPr>
      </p:pic>
    </p:spTree>
    <p:extLst>
      <p:ext uri="{BB962C8B-B14F-4D97-AF65-F5344CB8AC3E}">
        <p14:creationId xmlns:p14="http://schemas.microsoft.com/office/powerpoint/2010/main" val="4135115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9B108BB-3A78-8526-BD4C-64E490A8106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pie de página 1">
            <a:extLst>
              <a:ext uri="{FF2B5EF4-FFF2-40B4-BE49-F238E27FC236}">
                <a16:creationId xmlns:a16="http://schemas.microsoft.com/office/drawing/2014/main" id="{1409D3B1-AADB-D866-B816-22832D179D8C}"/>
              </a:ext>
            </a:extLst>
          </p:cNvPr>
          <p:cNvSpPr>
            <a:spLocks noGrp="1"/>
          </p:cNvSpPr>
          <p:nvPr>
            <p:ph type="ftr" idx="2"/>
          </p:nvPr>
        </p:nvSpPr>
        <p:spPr>
          <a:xfrm>
            <a:off x="4198901" y="6356520"/>
            <a:ext cx="4114440" cy="364680"/>
          </a:xfrm>
        </p:spPr>
        <p:txBody>
          <a:bodyPr/>
          <a:lstStyle/>
          <a:p>
            <a:r>
              <a:rPr lang="es-AR" dirty="0"/>
              <a:t>Manuel Alejandro Ruiz Miranda</a:t>
            </a:r>
          </a:p>
        </p:txBody>
      </p:sp>
      <p:pic>
        <p:nvPicPr>
          <p:cNvPr id="11" name="Imagen 10">
            <a:extLst>
              <a:ext uri="{FF2B5EF4-FFF2-40B4-BE49-F238E27FC236}">
                <a16:creationId xmlns:a16="http://schemas.microsoft.com/office/drawing/2014/main" id="{B5EB6AE6-5E00-D13C-F4DC-3CA5FADFD8F9}"/>
              </a:ext>
            </a:extLst>
          </p:cNvPr>
          <p:cNvPicPr>
            <a:picLocks noChangeAspect="1"/>
          </p:cNvPicPr>
          <p:nvPr/>
        </p:nvPicPr>
        <p:blipFill rotWithShape="1">
          <a:blip r:embed="rId4"/>
          <a:srcRect l="764" r="1110"/>
          <a:stretch/>
        </p:blipFill>
        <p:spPr>
          <a:xfrm>
            <a:off x="6131642" y="1079353"/>
            <a:ext cx="5648632" cy="5140367"/>
          </a:xfrm>
          <a:prstGeom prst="rect">
            <a:avLst/>
          </a:prstGeom>
          <a:ln>
            <a:solidFill>
              <a:schemeClr val="bg1"/>
            </a:solidFill>
          </a:ln>
        </p:spPr>
      </p:pic>
      <p:sp>
        <p:nvSpPr>
          <p:cNvPr id="5" name="CuadroTexto 4">
            <a:extLst>
              <a:ext uri="{FF2B5EF4-FFF2-40B4-BE49-F238E27FC236}">
                <a16:creationId xmlns:a16="http://schemas.microsoft.com/office/drawing/2014/main" id="{1AF6BE06-C743-6653-212C-048A60CA9836}"/>
              </a:ext>
            </a:extLst>
          </p:cNvPr>
          <p:cNvSpPr txBox="1"/>
          <p:nvPr/>
        </p:nvSpPr>
        <p:spPr>
          <a:xfrm>
            <a:off x="411726" y="1398493"/>
            <a:ext cx="4412445" cy="2492990"/>
          </a:xfrm>
          <a:prstGeom prst="rect">
            <a:avLst/>
          </a:prstGeom>
          <a:noFill/>
        </p:spPr>
        <p:txBody>
          <a:bodyPr wrap="square">
            <a:spAutoFit/>
          </a:bodyPr>
          <a:lstStyle/>
          <a:p>
            <a:r>
              <a:rPr lang="es-AR" sz="1200" b="0" i="0" u="none" strike="noStrike" dirty="0">
                <a:solidFill>
                  <a:schemeClr val="bg1"/>
                </a:solidFill>
                <a:effectLst/>
              </a:rPr>
              <a:t>Cargamos el dataset ,estableciendo el directorio de trabajo y estandarizamos los nombres de las columnas con la </a:t>
            </a:r>
            <a:r>
              <a:rPr lang="es-AR" sz="1200" b="0" i="0" u="none" strike="noStrike" dirty="0" err="1">
                <a:solidFill>
                  <a:schemeClr val="bg1"/>
                </a:solidFill>
                <a:effectLst/>
              </a:rPr>
              <a:t>funcion</a:t>
            </a:r>
            <a:r>
              <a:rPr lang="es-AR" sz="1200" b="0" i="0" u="none" strike="noStrike" dirty="0">
                <a:solidFill>
                  <a:schemeClr val="bg1"/>
                </a:solidFill>
                <a:effectLst/>
              </a:rPr>
              <a:t> </a:t>
            </a:r>
            <a:r>
              <a:rPr lang="es-AR" sz="1200" b="0" i="0" u="none" strike="noStrike" dirty="0" err="1">
                <a:solidFill>
                  <a:schemeClr val="bg1"/>
                </a:solidFill>
                <a:effectLst/>
              </a:rPr>
              <a:t>clean_names</a:t>
            </a:r>
            <a:r>
              <a:rPr lang="es-AR" sz="1200" b="0" i="0" u="none" strike="noStrike" dirty="0">
                <a:solidFill>
                  <a:schemeClr val="bg1"/>
                </a:solidFill>
                <a:effectLst/>
              </a:rPr>
              <a:t> del paquete </a:t>
            </a:r>
            <a:r>
              <a:rPr lang="es-AR" sz="1200" b="0" i="0" u="none" strike="noStrike" dirty="0" err="1">
                <a:solidFill>
                  <a:schemeClr val="bg1"/>
                </a:solidFill>
                <a:effectLst/>
              </a:rPr>
              <a:t>janitor</a:t>
            </a:r>
            <a:r>
              <a:rPr lang="es-AR" sz="1200" b="0" i="0" u="none" strike="noStrike" dirty="0">
                <a:solidFill>
                  <a:schemeClr val="bg1"/>
                </a:solidFill>
                <a:effectLst/>
              </a:rPr>
              <a:t>.</a:t>
            </a:r>
          </a:p>
          <a:p>
            <a:endParaRPr lang="es-AR" sz="1200" dirty="0">
              <a:solidFill>
                <a:schemeClr val="bg1"/>
              </a:solidFill>
              <a:effectLst/>
            </a:endParaRPr>
          </a:p>
          <a:p>
            <a:r>
              <a:rPr lang="en-US" sz="1200" b="0" i="0" u="none" strike="noStrike" dirty="0">
                <a:solidFill>
                  <a:schemeClr val="bg1"/>
                </a:solidFill>
                <a:effectLst/>
              </a:rPr>
              <a:t>temp50=</a:t>
            </a:r>
            <a:r>
              <a:rPr lang="en-US" sz="1200" b="0" i="0" u="none" strike="noStrike" dirty="0" err="1">
                <a:solidFill>
                  <a:schemeClr val="bg1"/>
                </a:solidFill>
                <a:effectLst/>
              </a:rPr>
              <a:t>tempfile</a:t>
            </a:r>
            <a:r>
              <a:rPr lang="en-US" sz="1200" b="0" i="0" u="none" strike="noStrike" dirty="0">
                <a:solidFill>
                  <a:schemeClr val="bg1"/>
                </a:solidFill>
                <a:effectLst/>
              </a:rPr>
              <a:t>() </a:t>
            </a:r>
            <a:r>
              <a:rPr lang="en-US" sz="1200" b="0" i="0" u="none" strike="noStrike" dirty="0" err="1">
                <a:solidFill>
                  <a:schemeClr val="bg1"/>
                </a:solidFill>
                <a:effectLst/>
              </a:rPr>
              <a:t>download.file</a:t>
            </a:r>
            <a:r>
              <a:rPr lang="en-US" sz="1200" b="0" i="0" u="none" strike="noStrike" dirty="0">
                <a:solidFill>
                  <a:schemeClr val="bg1"/>
                </a:solidFill>
                <a:effectLst/>
              </a:rPr>
              <a:t>("https://www.kaggle.com/datasets/abhishek14398/50startups           /</a:t>
            </a:r>
            <a:r>
              <a:rPr lang="en-US" sz="1200" b="0" i="0" u="none" strike="noStrike" dirty="0" err="1">
                <a:solidFill>
                  <a:schemeClr val="bg1"/>
                </a:solidFill>
                <a:effectLst/>
              </a:rPr>
              <a:t>download?datasetVersionNumber</a:t>
            </a:r>
            <a:r>
              <a:rPr lang="en-US" sz="1200" b="0" i="0" u="none" strike="noStrike" dirty="0">
                <a:solidFill>
                  <a:schemeClr val="bg1"/>
                </a:solidFill>
                <a:effectLst/>
              </a:rPr>
              <a:t>=1",temp)</a:t>
            </a:r>
          </a:p>
          <a:p>
            <a:endParaRPr lang="en-US" sz="1200" dirty="0">
              <a:solidFill>
                <a:schemeClr val="bg1"/>
              </a:solidFill>
            </a:endParaRPr>
          </a:p>
          <a:p>
            <a:r>
              <a:rPr lang="es-AR" sz="1200" b="1" i="1" u="none" strike="noStrike" dirty="0">
                <a:solidFill>
                  <a:schemeClr val="bg1"/>
                </a:solidFill>
                <a:effectLst/>
              </a:rPr>
              <a:t>X50_Startups &lt; </a:t>
            </a:r>
            <a:r>
              <a:rPr lang="es-AR" sz="1200" b="1" i="1" u="none" strike="noStrike" dirty="0" err="1">
                <a:solidFill>
                  <a:schemeClr val="bg1"/>
                </a:solidFill>
                <a:effectLst/>
              </a:rPr>
              <a:t>read_csv</a:t>
            </a:r>
            <a:r>
              <a:rPr lang="es-AR" sz="1200" b="1" i="1" u="none" strike="noStrike" dirty="0">
                <a:solidFill>
                  <a:schemeClr val="bg1"/>
                </a:solidFill>
                <a:effectLst/>
              </a:rPr>
              <a:t>(temp,"50Startups.csv") %&gt;% </a:t>
            </a:r>
            <a:r>
              <a:rPr lang="es-AR" sz="1200" b="1" i="1" u="none" strike="noStrike" dirty="0" err="1">
                <a:solidFill>
                  <a:schemeClr val="bg1"/>
                </a:solidFill>
                <a:effectLst/>
              </a:rPr>
              <a:t>clean_names</a:t>
            </a:r>
            <a:r>
              <a:rPr lang="es-AR" sz="1200" b="1" i="1" u="none" strike="noStrike" dirty="0">
                <a:solidFill>
                  <a:schemeClr val="bg1"/>
                </a:solidFill>
                <a:effectLst/>
              </a:rPr>
              <a:t>()</a:t>
            </a:r>
          </a:p>
          <a:p>
            <a:endParaRPr lang="es-AR" sz="1200" dirty="0">
              <a:solidFill>
                <a:schemeClr val="bg1"/>
              </a:solidFill>
              <a:effectLst/>
            </a:endParaRPr>
          </a:p>
          <a:p>
            <a:r>
              <a:rPr lang="es-AR" sz="1200" b="0" i="0" u="none" strike="noStrike" dirty="0">
                <a:solidFill>
                  <a:schemeClr val="bg1"/>
                </a:solidFill>
                <a:effectLst/>
              </a:rPr>
              <a:t>Realizamos un breve EDA </a:t>
            </a:r>
            <a:endParaRPr lang="es-AR" sz="1200" dirty="0">
              <a:solidFill>
                <a:schemeClr val="bg1"/>
              </a:solidFill>
              <a:effectLst/>
            </a:endParaRPr>
          </a:p>
        </p:txBody>
      </p:sp>
      <p:sp>
        <p:nvSpPr>
          <p:cNvPr id="7" name="CuadroTexto 6">
            <a:extLst>
              <a:ext uri="{FF2B5EF4-FFF2-40B4-BE49-F238E27FC236}">
                <a16:creationId xmlns:a16="http://schemas.microsoft.com/office/drawing/2014/main" id="{C122D8E9-D61E-6160-E9FF-3C493D78AF39}"/>
              </a:ext>
            </a:extLst>
          </p:cNvPr>
          <p:cNvSpPr txBox="1"/>
          <p:nvPr/>
        </p:nvSpPr>
        <p:spPr>
          <a:xfrm>
            <a:off x="411726" y="4024321"/>
            <a:ext cx="4163259" cy="2123658"/>
          </a:xfrm>
          <a:prstGeom prst="rect">
            <a:avLst/>
          </a:prstGeom>
          <a:noFill/>
        </p:spPr>
        <p:txBody>
          <a:bodyPr wrap="square">
            <a:spAutoFit/>
          </a:bodyPr>
          <a:lstStyle/>
          <a:p>
            <a:r>
              <a:rPr lang="es-AR" sz="1200" b="0" i="0" u="none" strike="noStrike" dirty="0">
                <a:solidFill>
                  <a:schemeClr val="bg1"/>
                </a:solidFill>
                <a:effectLst/>
              </a:rPr>
              <a:t>Tenemos un dataframe compuesto por 5 columnas ,4 de tipo numérico y una es tipo carácter que serian las variables, cada columna tiene 50 elementos u observaciones ,vamos a intentar predecir la variable </a:t>
            </a:r>
            <a:r>
              <a:rPr lang="es-AR" sz="1200" b="0" i="0" u="none" strike="noStrike" dirty="0" err="1">
                <a:solidFill>
                  <a:schemeClr val="bg1"/>
                </a:solidFill>
                <a:effectLst/>
              </a:rPr>
              <a:t>profit</a:t>
            </a:r>
            <a:r>
              <a:rPr lang="es-AR" sz="1200" b="0" i="0" u="none" strike="noStrike" dirty="0">
                <a:solidFill>
                  <a:schemeClr val="bg1"/>
                </a:solidFill>
                <a:effectLst/>
              </a:rPr>
              <a:t>, que es numérica .</a:t>
            </a:r>
            <a:endParaRPr lang="es-AR" sz="1200" dirty="0">
              <a:solidFill>
                <a:schemeClr val="bg1"/>
              </a:solidFill>
              <a:effectLst/>
            </a:endParaRPr>
          </a:p>
          <a:p>
            <a:r>
              <a:rPr lang="es-AR" sz="1200" b="0" i="0" u="none" strike="noStrike" dirty="0">
                <a:solidFill>
                  <a:schemeClr val="bg1"/>
                </a:solidFill>
                <a:effectLst/>
              </a:rPr>
              <a:t>La ecuación representativa para la regresión lineal múltiple con predictores a estimar esta dada por:</a:t>
            </a:r>
            <a:endParaRPr lang="es-AR" sz="1200" dirty="0">
              <a:solidFill>
                <a:schemeClr val="bg1"/>
              </a:solidFill>
              <a:effectLst/>
            </a:endParaRPr>
          </a:p>
          <a:p>
            <a:r>
              <a:rPr lang="es-AR" sz="1200" b="1" i="1" u="none" strike="noStrike" dirty="0">
                <a:solidFill>
                  <a:schemeClr val="bg1"/>
                </a:solidFill>
                <a:effectLst/>
              </a:rPr>
              <a:t>y = β1r_d_spend +β2administration + β3marketing_spend + β4state </a:t>
            </a:r>
            <a:endParaRPr lang="es-AR" sz="1200" b="1" i="1" dirty="0">
              <a:solidFill>
                <a:schemeClr val="bg1"/>
              </a:solidFill>
              <a:effectLst/>
            </a:endParaRPr>
          </a:p>
          <a:p>
            <a:endParaRPr lang="es-AR" sz="1200" b="1" i="1" dirty="0">
              <a:solidFill>
                <a:schemeClr val="bg1"/>
              </a:solidFill>
            </a:endParaRPr>
          </a:p>
          <a:p>
            <a:r>
              <a:rPr lang="es-AR" sz="1200" b="1" i="1" dirty="0">
                <a:solidFill>
                  <a:schemeClr val="bg1"/>
                </a:solidFill>
                <a:effectLst/>
              </a:rPr>
              <a:t>*dataset tomado de </a:t>
            </a:r>
            <a:r>
              <a:rPr lang="es-AR" sz="1200" i="1" dirty="0" err="1">
                <a:solidFill>
                  <a:schemeClr val="bg1"/>
                </a:solidFill>
                <a:effectLst/>
              </a:rPr>
              <a:t>Kaggle</a:t>
            </a:r>
            <a:endParaRPr lang="es-AR" sz="1200" dirty="0">
              <a:solidFill>
                <a:schemeClr val="bg1"/>
              </a:solidFill>
              <a:effectLst/>
            </a:endParaRPr>
          </a:p>
        </p:txBody>
      </p:sp>
      <p:sp>
        <p:nvSpPr>
          <p:cNvPr id="6" name="CuadroTexto 5">
            <a:extLst>
              <a:ext uri="{FF2B5EF4-FFF2-40B4-BE49-F238E27FC236}">
                <a16:creationId xmlns:a16="http://schemas.microsoft.com/office/drawing/2014/main" id="{3509811F-3CE5-F503-5B48-46FD3E0C18CF}"/>
              </a:ext>
            </a:extLst>
          </p:cNvPr>
          <p:cNvSpPr txBox="1"/>
          <p:nvPr/>
        </p:nvSpPr>
        <p:spPr>
          <a:xfrm>
            <a:off x="411726" y="710021"/>
            <a:ext cx="3140943" cy="369332"/>
          </a:xfrm>
          <a:prstGeom prst="rect">
            <a:avLst/>
          </a:prstGeom>
          <a:noFill/>
        </p:spPr>
        <p:txBody>
          <a:bodyPr wrap="square">
            <a:spAutoFit/>
          </a:bodyPr>
          <a:lstStyle/>
          <a:p>
            <a:r>
              <a:rPr lang="es-AR" b="1" dirty="0">
                <a:solidFill>
                  <a:schemeClr val="bg1"/>
                </a:solidFill>
              </a:rPr>
              <a:t>Regresión Lineal Múltiple</a:t>
            </a:r>
          </a:p>
        </p:txBody>
      </p:sp>
      <p:pic>
        <p:nvPicPr>
          <p:cNvPr id="4" name="Imagen 3">
            <a:hlinkClick r:id="rId5" action="ppaction://hlinksldjump"/>
            <a:extLst>
              <a:ext uri="{FF2B5EF4-FFF2-40B4-BE49-F238E27FC236}">
                <a16:creationId xmlns:a16="http://schemas.microsoft.com/office/drawing/2014/main" id="{A17E134D-FD33-D5EF-69B7-1A954FCA640C}"/>
              </a:ext>
            </a:extLst>
          </p:cNvPr>
          <p:cNvPicPr>
            <a:picLocks noChangeAspect="1"/>
          </p:cNvPicPr>
          <p:nvPr/>
        </p:nvPicPr>
        <p:blipFill>
          <a:blip r:embed="rId6"/>
          <a:stretch>
            <a:fillRect/>
          </a:stretch>
        </p:blipFill>
        <p:spPr>
          <a:xfrm>
            <a:off x="11749099" y="6345487"/>
            <a:ext cx="408467" cy="365792"/>
          </a:xfrm>
          <a:prstGeom prst="rect">
            <a:avLst/>
          </a:prstGeom>
        </p:spPr>
      </p:pic>
    </p:spTree>
    <p:extLst>
      <p:ext uri="{BB962C8B-B14F-4D97-AF65-F5344CB8AC3E}">
        <p14:creationId xmlns:p14="http://schemas.microsoft.com/office/powerpoint/2010/main" val="2059332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6647DFA-8960-1810-1918-16F2458DC1EB}"/>
              </a:ext>
            </a:extLst>
          </p:cNvPr>
          <p:cNvPicPr>
            <a:picLocks noChangeAspect="1"/>
          </p:cNvPicPr>
          <p:nvPr/>
        </p:nvPicPr>
        <p:blipFill>
          <a:blip r:embed="rId2">
            <a:alphaModFix/>
            <a:extLst>
              <a:ext uri="{BEBA8EAE-BF5A-486C-A8C5-ECC9F3942E4B}">
                <a14:imgProps xmlns:a14="http://schemas.microsoft.com/office/drawing/2010/main">
                  <a14:imgLayer r:embed="rId3">
                    <a14:imgEffect>
                      <a14:sharpenSoften amount="31000"/>
                    </a14:imgEffect>
                    <a14:imgEffect>
                      <a14:saturation sat="75000"/>
                    </a14:imgEffect>
                    <a14:imgEffect>
                      <a14:brightnessContrast bright="-50000" contrast="9000"/>
                    </a14:imgEffect>
                  </a14:imgLayer>
                </a14:imgProps>
              </a:ext>
              <a:ext uri="{28A0092B-C50C-407E-A947-70E740481C1C}">
                <a14:useLocalDpi xmlns:a14="http://schemas.microsoft.com/office/drawing/2010/main" val="0"/>
              </a:ext>
            </a:extLst>
          </a:blip>
          <a:stretch>
            <a:fillRect/>
          </a:stretch>
        </p:blipFill>
        <p:spPr>
          <a:xfrm>
            <a:off x="-300" y="0"/>
            <a:ext cx="12192000" cy="6858000"/>
          </a:xfrm>
          <a:prstGeom prst="rect">
            <a:avLst/>
          </a:prstGeom>
        </p:spPr>
      </p:pic>
      <p:sp>
        <p:nvSpPr>
          <p:cNvPr id="2" name="Marcador de pie de página 1">
            <a:extLst>
              <a:ext uri="{FF2B5EF4-FFF2-40B4-BE49-F238E27FC236}">
                <a16:creationId xmlns:a16="http://schemas.microsoft.com/office/drawing/2014/main" id="{072DB98C-DF18-F3EA-D3AA-F3395D41ACEC}"/>
              </a:ext>
            </a:extLst>
          </p:cNvPr>
          <p:cNvSpPr>
            <a:spLocks noGrp="1"/>
          </p:cNvSpPr>
          <p:nvPr>
            <p:ph type="ftr" idx="2"/>
          </p:nvPr>
        </p:nvSpPr>
        <p:spPr/>
        <p:txBody>
          <a:bodyPr/>
          <a:lstStyle/>
          <a:p>
            <a:r>
              <a:rPr lang="es-AR" i="1" dirty="0"/>
              <a:t>Manuel Alejandro Ruiz Miranda</a:t>
            </a:r>
          </a:p>
        </p:txBody>
      </p:sp>
      <p:pic>
        <p:nvPicPr>
          <p:cNvPr id="7" name="Imagen 6">
            <a:extLst>
              <a:ext uri="{FF2B5EF4-FFF2-40B4-BE49-F238E27FC236}">
                <a16:creationId xmlns:a16="http://schemas.microsoft.com/office/drawing/2014/main" id="{E5093AA7-6212-E2EC-329F-5B9B28919010}"/>
              </a:ext>
            </a:extLst>
          </p:cNvPr>
          <p:cNvPicPr>
            <a:picLocks noChangeAspect="1"/>
          </p:cNvPicPr>
          <p:nvPr/>
        </p:nvPicPr>
        <p:blipFill rotWithShape="1">
          <a:blip r:embed="rId4"/>
          <a:srcRect l="1482" t="17723"/>
          <a:stretch/>
        </p:blipFill>
        <p:spPr>
          <a:xfrm>
            <a:off x="6055587" y="2578308"/>
            <a:ext cx="4773133" cy="4142892"/>
          </a:xfrm>
          <a:prstGeom prst="rect">
            <a:avLst/>
          </a:prstGeom>
        </p:spPr>
      </p:pic>
      <p:sp>
        <p:nvSpPr>
          <p:cNvPr id="5" name="CuadroTexto 4">
            <a:extLst>
              <a:ext uri="{FF2B5EF4-FFF2-40B4-BE49-F238E27FC236}">
                <a16:creationId xmlns:a16="http://schemas.microsoft.com/office/drawing/2014/main" id="{A0130199-2451-E686-5627-69701BE70936}"/>
              </a:ext>
            </a:extLst>
          </p:cNvPr>
          <p:cNvSpPr txBox="1"/>
          <p:nvPr/>
        </p:nvSpPr>
        <p:spPr>
          <a:xfrm>
            <a:off x="6016635" y="884319"/>
            <a:ext cx="5019494" cy="646331"/>
          </a:xfrm>
          <a:prstGeom prst="rect">
            <a:avLst/>
          </a:prstGeom>
          <a:noFill/>
        </p:spPr>
        <p:txBody>
          <a:bodyPr wrap="square">
            <a:spAutoFit/>
          </a:bodyPr>
          <a:lstStyle/>
          <a:p>
            <a:r>
              <a:rPr lang="es-AR" sz="1200" b="1" i="1" u="sng" strike="noStrike" dirty="0">
                <a:solidFill>
                  <a:schemeClr val="bg1"/>
                </a:solidFill>
                <a:effectLst/>
              </a:rPr>
              <a:t>Análisis</a:t>
            </a:r>
            <a:r>
              <a:rPr lang="es-AR" sz="1200" b="1" i="0" u="sng" strike="noStrike" dirty="0">
                <a:solidFill>
                  <a:schemeClr val="bg1"/>
                </a:solidFill>
                <a:effectLst/>
              </a:rPr>
              <a:t> de Relación entre variables </a:t>
            </a:r>
            <a:endParaRPr lang="es-AR" sz="1200" dirty="0">
              <a:solidFill>
                <a:schemeClr val="bg1"/>
              </a:solidFill>
              <a:effectLst/>
            </a:endParaRPr>
          </a:p>
          <a:p>
            <a:r>
              <a:rPr lang="es-AR" sz="1200" b="0" i="1" u="none" strike="noStrike" dirty="0" err="1">
                <a:solidFill>
                  <a:schemeClr val="bg1"/>
                </a:solidFill>
                <a:effectLst/>
              </a:rPr>
              <a:t>correl</a:t>
            </a:r>
            <a:r>
              <a:rPr lang="es-AR" sz="1200" b="0" i="1" u="none" strike="noStrike" dirty="0">
                <a:solidFill>
                  <a:schemeClr val="bg1"/>
                </a:solidFill>
                <a:effectLst/>
              </a:rPr>
              <a:t> &lt;- </a:t>
            </a:r>
            <a:r>
              <a:rPr lang="es-AR" sz="1200" b="0" i="1" u="none" strike="noStrike" dirty="0" err="1">
                <a:solidFill>
                  <a:schemeClr val="bg1"/>
                </a:solidFill>
                <a:effectLst/>
              </a:rPr>
              <a:t>cor</a:t>
            </a:r>
            <a:r>
              <a:rPr lang="es-AR" sz="1200" b="0" i="1" u="none" strike="noStrike" dirty="0">
                <a:solidFill>
                  <a:schemeClr val="bg1"/>
                </a:solidFill>
                <a:effectLst/>
              </a:rPr>
              <a:t>(X50_Startups %&gt;% </a:t>
            </a:r>
            <a:r>
              <a:rPr lang="es-AR" sz="1200" b="0" i="1" u="none" strike="noStrike" dirty="0" err="1">
                <a:solidFill>
                  <a:schemeClr val="bg1"/>
                </a:solidFill>
                <a:effectLst/>
              </a:rPr>
              <a:t>select</a:t>
            </a:r>
            <a:r>
              <a:rPr lang="es-AR" sz="1200" b="0" i="1" u="none" strike="noStrike" dirty="0">
                <a:solidFill>
                  <a:schemeClr val="bg1"/>
                </a:solidFill>
                <a:effectLst/>
              </a:rPr>
              <a:t>(-</a:t>
            </a:r>
            <a:r>
              <a:rPr lang="es-AR" sz="1200" b="0" i="1" u="none" strike="noStrike" dirty="0" err="1">
                <a:solidFill>
                  <a:schemeClr val="bg1"/>
                </a:solidFill>
                <a:effectLst/>
              </a:rPr>
              <a:t>state</a:t>
            </a:r>
            <a:r>
              <a:rPr lang="es-AR" sz="1200" b="0" i="1" u="none" strike="noStrike" dirty="0">
                <a:solidFill>
                  <a:schemeClr val="bg1"/>
                </a:solidFill>
                <a:effectLst/>
              </a:rPr>
              <a:t>))</a:t>
            </a:r>
            <a:endParaRPr lang="es-AR" sz="1200" dirty="0">
              <a:solidFill>
                <a:schemeClr val="bg1"/>
              </a:solidFill>
              <a:effectLst/>
            </a:endParaRPr>
          </a:p>
          <a:p>
            <a:r>
              <a:rPr lang="es-AR" sz="1200" b="0" i="1" u="none" strike="noStrike" dirty="0" err="1">
                <a:solidFill>
                  <a:schemeClr val="bg1"/>
                </a:solidFill>
                <a:effectLst/>
              </a:rPr>
              <a:t>corrplot</a:t>
            </a:r>
            <a:r>
              <a:rPr lang="es-AR" sz="1200" b="0" i="1" u="none" strike="noStrike" dirty="0">
                <a:solidFill>
                  <a:schemeClr val="bg1"/>
                </a:solidFill>
                <a:effectLst/>
              </a:rPr>
              <a:t>(</a:t>
            </a:r>
            <a:r>
              <a:rPr lang="es-AR" sz="1200" b="0" i="1" u="none" strike="noStrike" dirty="0" err="1">
                <a:solidFill>
                  <a:schemeClr val="bg1"/>
                </a:solidFill>
                <a:effectLst/>
              </a:rPr>
              <a:t>correl,method</a:t>
            </a:r>
            <a:r>
              <a:rPr lang="es-AR" sz="1200" b="0" i="1" u="none" strike="noStrike" dirty="0">
                <a:solidFill>
                  <a:schemeClr val="bg1"/>
                </a:solidFill>
                <a:effectLst/>
              </a:rPr>
              <a:t> = "</a:t>
            </a:r>
            <a:r>
              <a:rPr lang="es-AR" sz="1200" b="0" i="1" u="none" strike="noStrike" dirty="0" err="1">
                <a:solidFill>
                  <a:schemeClr val="bg1"/>
                </a:solidFill>
                <a:effectLst/>
              </a:rPr>
              <a:t>number</a:t>
            </a:r>
            <a:r>
              <a:rPr lang="es-AR" sz="1200" b="0" i="1" u="none" strike="noStrike" dirty="0">
                <a:solidFill>
                  <a:schemeClr val="bg1"/>
                </a:solidFill>
                <a:effectLst/>
              </a:rPr>
              <a:t>",</a:t>
            </a:r>
            <a:r>
              <a:rPr lang="es-AR" sz="1200" b="0" i="1" u="none" strike="noStrike" dirty="0" err="1">
                <a:solidFill>
                  <a:schemeClr val="bg1"/>
                </a:solidFill>
                <a:effectLst/>
              </a:rPr>
              <a:t>type</a:t>
            </a:r>
            <a:r>
              <a:rPr lang="es-AR" sz="1200" b="0" i="1" u="none" strike="noStrike" dirty="0">
                <a:solidFill>
                  <a:schemeClr val="bg1"/>
                </a:solidFill>
                <a:effectLst/>
              </a:rPr>
              <a:t> = "full")</a:t>
            </a:r>
            <a:endParaRPr lang="es-AR" sz="1200" dirty="0">
              <a:solidFill>
                <a:schemeClr val="bg1"/>
              </a:solidFill>
              <a:effectLst/>
            </a:endParaRPr>
          </a:p>
        </p:txBody>
      </p:sp>
      <p:sp>
        <p:nvSpPr>
          <p:cNvPr id="8" name="CuadroTexto 7">
            <a:extLst>
              <a:ext uri="{FF2B5EF4-FFF2-40B4-BE49-F238E27FC236}">
                <a16:creationId xmlns:a16="http://schemas.microsoft.com/office/drawing/2014/main" id="{F12EB63E-65BD-5FE6-88BD-ADF2768DFF36}"/>
              </a:ext>
            </a:extLst>
          </p:cNvPr>
          <p:cNvSpPr txBox="1"/>
          <p:nvPr/>
        </p:nvSpPr>
        <p:spPr>
          <a:xfrm>
            <a:off x="641077" y="1166843"/>
            <a:ext cx="4773133" cy="5632311"/>
          </a:xfrm>
          <a:prstGeom prst="rect">
            <a:avLst/>
          </a:prstGeom>
          <a:noFill/>
        </p:spPr>
        <p:txBody>
          <a:bodyPr wrap="square">
            <a:spAutoFit/>
          </a:bodyPr>
          <a:lstStyle/>
          <a:p>
            <a:r>
              <a:rPr lang="es-AR" sz="1200" b="0" i="0" u="none" strike="noStrike" dirty="0">
                <a:solidFill>
                  <a:schemeClr val="bg1"/>
                </a:solidFill>
                <a:effectLst/>
              </a:rPr>
              <a:t>Vamos a generar nuestro modelo de Regresión Lineal Múltiple, con el propósito de poder hacer predicciones ,el primer paso es plantear el Modelo Train-Test, para lo cual seleccionamos aleatoriamente el 75% de las observaciones del dataset para entrenamiento y el 25% restante para el conjunto de testeo.</a:t>
            </a:r>
          </a:p>
          <a:p>
            <a:endParaRPr lang="es-AR" sz="1200" dirty="0">
              <a:solidFill>
                <a:schemeClr val="bg1"/>
              </a:solidFill>
              <a:effectLst/>
            </a:endParaRPr>
          </a:p>
          <a:p>
            <a:r>
              <a:rPr lang="es-AR" sz="1200" b="1" i="1" u="none" strike="noStrike" dirty="0" err="1">
                <a:solidFill>
                  <a:schemeClr val="bg1"/>
                </a:solidFill>
                <a:effectLst/>
              </a:rPr>
              <a:t>selected_rows</a:t>
            </a:r>
            <a:r>
              <a:rPr lang="es-AR" sz="1200" b="1" i="1" u="none" strike="noStrike" dirty="0">
                <a:solidFill>
                  <a:schemeClr val="bg1"/>
                </a:solidFill>
                <a:effectLst/>
              </a:rPr>
              <a:t> &lt;- </a:t>
            </a:r>
            <a:r>
              <a:rPr lang="es-AR" sz="1200" b="1" i="1" u="none" strike="noStrike" dirty="0" err="1">
                <a:solidFill>
                  <a:schemeClr val="bg1"/>
                </a:solidFill>
                <a:effectLst/>
              </a:rPr>
              <a:t>sample</a:t>
            </a:r>
            <a:r>
              <a:rPr lang="es-AR" sz="1200" b="1" i="1" u="none" strike="noStrike" dirty="0">
                <a:solidFill>
                  <a:schemeClr val="bg1"/>
                </a:solidFill>
                <a:effectLst/>
              </a:rPr>
              <a:t>(1:nrow(X50_Startups), </a:t>
            </a:r>
            <a:r>
              <a:rPr lang="es-AR" sz="1200" b="1" i="1" u="none" strike="noStrike" dirty="0" err="1">
                <a:solidFill>
                  <a:schemeClr val="bg1"/>
                </a:solidFill>
                <a:effectLst/>
              </a:rPr>
              <a:t>floor</a:t>
            </a:r>
            <a:r>
              <a:rPr lang="es-AR" sz="1200" b="1" i="1" u="none" strike="noStrike" dirty="0">
                <a:solidFill>
                  <a:schemeClr val="bg1"/>
                </a:solidFill>
                <a:effectLst/>
              </a:rPr>
              <a:t>(.75*</a:t>
            </a:r>
            <a:r>
              <a:rPr lang="es-AR" sz="1200" b="1" i="1" u="none" strike="noStrike" dirty="0" err="1">
                <a:solidFill>
                  <a:schemeClr val="bg1"/>
                </a:solidFill>
                <a:effectLst/>
              </a:rPr>
              <a:t>nrow</a:t>
            </a:r>
            <a:r>
              <a:rPr lang="es-AR" sz="1200" b="1" i="1" u="none" strike="noStrike" dirty="0">
                <a:solidFill>
                  <a:schemeClr val="bg1"/>
                </a:solidFill>
                <a:effectLst/>
              </a:rPr>
              <a:t>(X50_Startups)))</a:t>
            </a:r>
          </a:p>
          <a:p>
            <a:endParaRPr lang="es-AR" sz="1200" dirty="0">
              <a:solidFill>
                <a:schemeClr val="bg1"/>
              </a:solidFill>
              <a:effectLst/>
            </a:endParaRPr>
          </a:p>
          <a:p>
            <a:r>
              <a:rPr lang="es-AR" sz="1200" b="1" i="1" u="none" strike="noStrike" dirty="0">
                <a:solidFill>
                  <a:schemeClr val="bg1"/>
                </a:solidFill>
                <a:effectLst/>
              </a:rPr>
              <a:t>train_model_1 &lt;- X50_Startups[</a:t>
            </a:r>
            <a:r>
              <a:rPr lang="es-AR" sz="1200" b="1" i="1" u="none" strike="noStrike" dirty="0" err="1">
                <a:solidFill>
                  <a:schemeClr val="bg1"/>
                </a:solidFill>
                <a:effectLst/>
              </a:rPr>
              <a:t>selected_rows</a:t>
            </a:r>
            <a:r>
              <a:rPr lang="es-AR" sz="1200" b="1" i="1" u="none" strike="noStrike" dirty="0">
                <a:solidFill>
                  <a:schemeClr val="bg1"/>
                </a:solidFill>
                <a:effectLst/>
              </a:rPr>
              <a:t>,] %&gt;% </a:t>
            </a:r>
            <a:r>
              <a:rPr lang="es-AR" sz="1200" b="1" i="1" u="none" strike="noStrike" dirty="0" err="1">
                <a:solidFill>
                  <a:schemeClr val="bg1"/>
                </a:solidFill>
                <a:effectLst/>
              </a:rPr>
              <a:t>filter</a:t>
            </a:r>
            <a:r>
              <a:rPr lang="es-AR" sz="1200" b="1" i="1" u="none" strike="noStrike" dirty="0">
                <a:solidFill>
                  <a:schemeClr val="bg1"/>
                </a:solidFill>
                <a:effectLst/>
              </a:rPr>
              <a:t>(</a:t>
            </a:r>
            <a:r>
              <a:rPr lang="es-AR" sz="1200" b="1" i="1" u="none" strike="noStrike" dirty="0" err="1">
                <a:solidFill>
                  <a:schemeClr val="bg1"/>
                </a:solidFill>
                <a:effectLst/>
              </a:rPr>
              <a:t>complete.cases</a:t>
            </a:r>
            <a:r>
              <a:rPr lang="es-AR" sz="1200" b="1" i="1" u="none" strike="noStrike" dirty="0">
                <a:solidFill>
                  <a:schemeClr val="bg1"/>
                </a:solidFill>
                <a:effectLst/>
              </a:rPr>
              <a:t>(.))</a:t>
            </a:r>
          </a:p>
          <a:p>
            <a:endParaRPr lang="es-AR" sz="1200" dirty="0">
              <a:solidFill>
                <a:schemeClr val="bg1"/>
              </a:solidFill>
              <a:effectLst/>
            </a:endParaRPr>
          </a:p>
          <a:p>
            <a:r>
              <a:rPr lang="es-AR" sz="1200" b="1" i="1" u="none" strike="noStrike" dirty="0">
                <a:solidFill>
                  <a:schemeClr val="bg1"/>
                </a:solidFill>
                <a:effectLst/>
              </a:rPr>
              <a:t>test_model_1 &lt;- X50_Startups[-</a:t>
            </a:r>
            <a:r>
              <a:rPr lang="es-AR" sz="1200" b="1" i="1" u="none" strike="noStrike" dirty="0" err="1">
                <a:solidFill>
                  <a:schemeClr val="bg1"/>
                </a:solidFill>
                <a:effectLst/>
              </a:rPr>
              <a:t>selected_rows</a:t>
            </a:r>
            <a:r>
              <a:rPr lang="es-AR" sz="1200" b="1" i="1" u="none" strike="noStrike" dirty="0">
                <a:solidFill>
                  <a:schemeClr val="bg1"/>
                </a:solidFill>
                <a:effectLst/>
              </a:rPr>
              <a:t>,] %&gt;% </a:t>
            </a:r>
            <a:r>
              <a:rPr lang="es-AR" sz="1200" b="1" i="1" u="none" strike="noStrike" dirty="0" err="1">
                <a:solidFill>
                  <a:schemeClr val="bg1"/>
                </a:solidFill>
                <a:effectLst/>
              </a:rPr>
              <a:t>filter</a:t>
            </a:r>
            <a:r>
              <a:rPr lang="es-AR" sz="1200" b="1" i="1" u="none" strike="noStrike" dirty="0">
                <a:solidFill>
                  <a:schemeClr val="bg1"/>
                </a:solidFill>
                <a:effectLst/>
              </a:rPr>
              <a:t>(</a:t>
            </a:r>
            <a:r>
              <a:rPr lang="es-AR" sz="1200" b="1" i="1" u="none" strike="noStrike" dirty="0" err="1">
                <a:solidFill>
                  <a:schemeClr val="bg1"/>
                </a:solidFill>
                <a:effectLst/>
              </a:rPr>
              <a:t>complete.cases</a:t>
            </a:r>
            <a:r>
              <a:rPr lang="es-AR" sz="1200" b="1" i="1" u="none" strike="noStrike" dirty="0">
                <a:solidFill>
                  <a:schemeClr val="bg1"/>
                </a:solidFill>
                <a:effectLst/>
              </a:rPr>
              <a:t>(.))</a:t>
            </a:r>
          </a:p>
          <a:p>
            <a:endParaRPr lang="es-AR" sz="1200" dirty="0">
              <a:solidFill>
                <a:schemeClr val="bg1"/>
              </a:solidFill>
              <a:effectLst/>
            </a:endParaRPr>
          </a:p>
          <a:p>
            <a:r>
              <a:rPr lang="es-AR" sz="1200" b="0" i="0" u="none" strike="noStrike" dirty="0">
                <a:solidFill>
                  <a:schemeClr val="bg1"/>
                </a:solidFill>
                <a:effectLst/>
              </a:rPr>
              <a:t>A continuación aplicamos la estrategia de </a:t>
            </a:r>
            <a:r>
              <a:rPr lang="es-AR" sz="1200" b="0" i="0" u="none" strike="noStrike" dirty="0" err="1">
                <a:solidFill>
                  <a:schemeClr val="bg1"/>
                </a:solidFill>
                <a:effectLst/>
              </a:rPr>
              <a:t>Best</a:t>
            </a:r>
            <a:r>
              <a:rPr lang="es-AR" sz="1200" b="0" i="0" u="none" strike="noStrike" dirty="0">
                <a:solidFill>
                  <a:schemeClr val="bg1"/>
                </a:solidFill>
                <a:effectLst/>
              </a:rPr>
              <a:t> </a:t>
            </a:r>
            <a:r>
              <a:rPr lang="es-AR" sz="1200" b="0" i="0" u="none" strike="noStrike" dirty="0" err="1">
                <a:solidFill>
                  <a:schemeClr val="bg1"/>
                </a:solidFill>
                <a:effectLst/>
              </a:rPr>
              <a:t>subset</a:t>
            </a:r>
            <a:r>
              <a:rPr lang="es-AR" sz="1200" b="0" i="0" u="none" strike="noStrike" dirty="0">
                <a:solidFill>
                  <a:schemeClr val="bg1"/>
                </a:solidFill>
                <a:effectLst/>
              </a:rPr>
              <a:t> </a:t>
            </a:r>
            <a:r>
              <a:rPr lang="es-AR" sz="1200" b="0" i="0" u="none" strike="noStrike" dirty="0" err="1">
                <a:solidFill>
                  <a:schemeClr val="bg1"/>
                </a:solidFill>
                <a:effectLst/>
              </a:rPr>
              <a:t>selection</a:t>
            </a:r>
            <a:r>
              <a:rPr lang="es-AR" sz="1200" b="0" i="0" u="none" strike="noStrike" dirty="0">
                <a:solidFill>
                  <a:schemeClr val="bg1"/>
                </a:solidFill>
                <a:effectLst/>
              </a:rPr>
              <a:t> </a:t>
            </a:r>
            <a:r>
              <a:rPr lang="es-AR" sz="1200" b="0" i="0" u="none" strike="noStrike" dirty="0" err="1">
                <a:solidFill>
                  <a:schemeClr val="bg1"/>
                </a:solidFill>
                <a:effectLst/>
              </a:rPr>
              <a:t>BSS,que</a:t>
            </a:r>
            <a:r>
              <a:rPr lang="es-AR" sz="1200" b="0" i="0" u="none" strike="noStrike" dirty="0">
                <a:solidFill>
                  <a:schemeClr val="bg1"/>
                </a:solidFill>
                <a:effectLst/>
              </a:rPr>
              <a:t> nos permite seleccionar los predictores mas adecuados para la eficiencia de nuestro modelo ,que intenta predecir la ganancia de las empresas.</a:t>
            </a:r>
          </a:p>
          <a:p>
            <a:endParaRPr lang="es-AR" sz="1200" dirty="0">
              <a:solidFill>
                <a:schemeClr val="bg1"/>
              </a:solidFill>
              <a:effectLst/>
            </a:endParaRPr>
          </a:p>
          <a:p>
            <a:r>
              <a:rPr lang="es-AR" sz="1200" b="1" i="1" u="none" strike="noStrike" dirty="0" err="1">
                <a:solidFill>
                  <a:schemeClr val="bg1"/>
                </a:solidFill>
                <a:effectLst/>
              </a:rPr>
              <a:t>bss_selection</a:t>
            </a:r>
            <a:r>
              <a:rPr lang="es-AR" sz="1200" b="1" i="1" u="none" strike="noStrike" dirty="0">
                <a:solidFill>
                  <a:schemeClr val="bg1"/>
                </a:solidFill>
                <a:effectLst/>
              </a:rPr>
              <a:t> &lt;- </a:t>
            </a:r>
            <a:r>
              <a:rPr lang="es-AR" sz="1200" b="1" i="1" u="none" strike="noStrike" dirty="0" err="1">
                <a:solidFill>
                  <a:schemeClr val="bg1"/>
                </a:solidFill>
                <a:effectLst/>
              </a:rPr>
              <a:t>regsubsets</a:t>
            </a:r>
            <a:r>
              <a:rPr lang="es-AR" sz="1200" b="1" i="1" u="none" strike="noStrike" dirty="0">
                <a:solidFill>
                  <a:schemeClr val="bg1"/>
                </a:solidFill>
                <a:effectLst/>
              </a:rPr>
              <a:t>(</a:t>
            </a:r>
            <a:r>
              <a:rPr lang="es-AR" sz="1200" b="1" i="1" u="none" strike="noStrike" dirty="0" err="1">
                <a:solidFill>
                  <a:schemeClr val="bg1"/>
                </a:solidFill>
                <a:effectLst/>
              </a:rPr>
              <a:t>profit</a:t>
            </a:r>
            <a:r>
              <a:rPr lang="es-AR" sz="1200" b="1" i="1" u="none" strike="noStrike" dirty="0">
                <a:solidFill>
                  <a:schemeClr val="bg1"/>
                </a:solidFill>
                <a:effectLst/>
              </a:rPr>
              <a:t>~. ,data = train_model_1 , </a:t>
            </a:r>
            <a:r>
              <a:rPr lang="es-AR" sz="1200" b="1" i="1" u="none" strike="noStrike" dirty="0" err="1">
                <a:solidFill>
                  <a:schemeClr val="bg1"/>
                </a:solidFill>
                <a:effectLst/>
              </a:rPr>
              <a:t>method</a:t>
            </a:r>
            <a:r>
              <a:rPr lang="es-AR" sz="1200" b="1" i="1" u="none" strike="noStrike" dirty="0">
                <a:solidFill>
                  <a:schemeClr val="bg1"/>
                </a:solidFill>
                <a:effectLst/>
              </a:rPr>
              <a:t> = 'exhaustive',</a:t>
            </a:r>
            <a:r>
              <a:rPr lang="es-AR" sz="1200" b="1" i="1" u="none" strike="noStrike" dirty="0" err="1">
                <a:solidFill>
                  <a:schemeClr val="bg1"/>
                </a:solidFill>
                <a:effectLst/>
              </a:rPr>
              <a:t>nvmax</a:t>
            </a:r>
            <a:r>
              <a:rPr lang="es-AR" sz="1200" b="1" i="1" u="none" strike="noStrike" dirty="0">
                <a:solidFill>
                  <a:schemeClr val="bg1"/>
                </a:solidFill>
                <a:effectLst/>
              </a:rPr>
              <a:t> = 8) </a:t>
            </a:r>
          </a:p>
          <a:p>
            <a:endParaRPr lang="es-AR" sz="1200" dirty="0">
              <a:solidFill>
                <a:schemeClr val="bg1"/>
              </a:solidFill>
              <a:effectLst/>
            </a:endParaRPr>
          </a:p>
          <a:p>
            <a:r>
              <a:rPr lang="es-AR" sz="1200" b="1" i="1" u="none" strike="noStrike" dirty="0" err="1">
                <a:solidFill>
                  <a:schemeClr val="bg1"/>
                </a:solidFill>
                <a:effectLst/>
              </a:rPr>
              <a:t>summary</a:t>
            </a:r>
            <a:r>
              <a:rPr lang="es-AR" sz="1200" b="1" i="1" u="none" strike="noStrike" dirty="0">
                <a:solidFill>
                  <a:schemeClr val="bg1"/>
                </a:solidFill>
                <a:effectLst/>
              </a:rPr>
              <a:t>(</a:t>
            </a:r>
            <a:r>
              <a:rPr lang="es-AR" sz="1200" b="1" i="1" u="none" strike="noStrike" dirty="0" err="1">
                <a:solidFill>
                  <a:schemeClr val="bg1"/>
                </a:solidFill>
                <a:effectLst/>
              </a:rPr>
              <a:t>bss_selection</a:t>
            </a:r>
            <a:r>
              <a:rPr lang="es-AR" sz="1200" b="1" i="1" u="none" strike="noStrike" dirty="0">
                <a:solidFill>
                  <a:schemeClr val="bg1"/>
                </a:solidFill>
                <a:effectLst/>
              </a:rPr>
              <a:t>)</a:t>
            </a:r>
            <a:endParaRPr lang="es-AR" sz="1200" dirty="0">
              <a:solidFill>
                <a:schemeClr val="bg1"/>
              </a:solidFill>
              <a:effectLst/>
            </a:endParaRPr>
          </a:p>
          <a:p>
            <a:r>
              <a:rPr lang="es-AR" sz="1200" b="1" i="1" u="none" strike="noStrike" dirty="0" err="1">
                <a:solidFill>
                  <a:schemeClr val="bg1"/>
                </a:solidFill>
                <a:effectLst/>
              </a:rPr>
              <a:t>summary</a:t>
            </a:r>
            <a:r>
              <a:rPr lang="es-AR" sz="1200" b="1" i="1" u="none" strike="noStrike" dirty="0">
                <a:solidFill>
                  <a:schemeClr val="bg1"/>
                </a:solidFill>
                <a:effectLst/>
              </a:rPr>
              <a:t>(</a:t>
            </a:r>
            <a:r>
              <a:rPr lang="es-AR" sz="1200" b="1" i="1" u="none" strike="noStrike" dirty="0" err="1">
                <a:solidFill>
                  <a:schemeClr val="bg1"/>
                </a:solidFill>
                <a:effectLst/>
              </a:rPr>
              <a:t>bss_selection</a:t>
            </a:r>
            <a:r>
              <a:rPr lang="es-AR" sz="1200" b="1" i="1" u="none" strike="noStrike" dirty="0">
                <a:solidFill>
                  <a:schemeClr val="bg1"/>
                </a:solidFill>
                <a:effectLst/>
              </a:rPr>
              <a:t>)$adjr2 </a:t>
            </a:r>
            <a:endParaRPr lang="es-AR" sz="1200" dirty="0">
              <a:solidFill>
                <a:schemeClr val="bg1"/>
              </a:solidFill>
              <a:effectLst/>
            </a:endParaRPr>
          </a:p>
          <a:p>
            <a:r>
              <a:rPr lang="es-AR" sz="1200" b="1" i="1" u="none" strike="noStrike" dirty="0" err="1">
                <a:solidFill>
                  <a:schemeClr val="bg1"/>
                </a:solidFill>
                <a:effectLst/>
              </a:rPr>
              <a:t>summary</a:t>
            </a:r>
            <a:r>
              <a:rPr lang="es-AR" sz="1200" b="1" i="1" u="none" strike="noStrike" dirty="0">
                <a:solidFill>
                  <a:schemeClr val="bg1"/>
                </a:solidFill>
                <a:effectLst/>
              </a:rPr>
              <a:t>(</a:t>
            </a:r>
            <a:r>
              <a:rPr lang="es-AR" sz="1200" b="1" i="1" u="none" strike="noStrike" dirty="0" err="1">
                <a:solidFill>
                  <a:schemeClr val="bg1"/>
                </a:solidFill>
                <a:effectLst/>
              </a:rPr>
              <a:t>bss_selection</a:t>
            </a:r>
            <a:r>
              <a:rPr lang="es-AR" sz="1200" b="1" i="1" u="none" strike="noStrike" dirty="0">
                <a:solidFill>
                  <a:schemeClr val="bg1"/>
                </a:solidFill>
                <a:effectLst/>
              </a:rPr>
              <a:t>)$</a:t>
            </a:r>
            <a:r>
              <a:rPr lang="es-AR" sz="1200" b="1" i="1" u="none" strike="noStrike" dirty="0" err="1">
                <a:solidFill>
                  <a:schemeClr val="bg1"/>
                </a:solidFill>
                <a:effectLst/>
              </a:rPr>
              <a:t>bic</a:t>
            </a:r>
            <a:endParaRPr lang="es-AR" sz="1200" dirty="0">
              <a:solidFill>
                <a:schemeClr val="bg1"/>
              </a:solidFill>
              <a:effectLst/>
            </a:endParaRPr>
          </a:p>
          <a:p>
            <a:r>
              <a:rPr lang="es-AR" sz="1200" b="1" i="1" u="none" strike="noStrike" dirty="0" err="1">
                <a:solidFill>
                  <a:schemeClr val="bg1"/>
                </a:solidFill>
                <a:effectLst/>
              </a:rPr>
              <a:t>summary</a:t>
            </a:r>
            <a:r>
              <a:rPr lang="es-AR" sz="1200" b="1" i="1" u="none" strike="noStrike" dirty="0">
                <a:solidFill>
                  <a:schemeClr val="bg1"/>
                </a:solidFill>
                <a:effectLst/>
              </a:rPr>
              <a:t>(</a:t>
            </a:r>
            <a:r>
              <a:rPr lang="es-AR" sz="1200" b="1" i="1" u="none" strike="noStrike" dirty="0" err="1">
                <a:solidFill>
                  <a:schemeClr val="bg1"/>
                </a:solidFill>
                <a:effectLst/>
              </a:rPr>
              <a:t>bss_selection</a:t>
            </a:r>
            <a:r>
              <a:rPr lang="es-AR" sz="1200" b="1" i="1" u="none" strike="noStrike" dirty="0">
                <a:solidFill>
                  <a:schemeClr val="bg1"/>
                </a:solidFill>
                <a:effectLst/>
              </a:rPr>
              <a:t>)$adjr2 %&gt;% </a:t>
            </a:r>
            <a:r>
              <a:rPr lang="es-AR" sz="1200" b="1" i="1" u="none" strike="noStrike" dirty="0" err="1">
                <a:solidFill>
                  <a:schemeClr val="bg1"/>
                </a:solidFill>
                <a:effectLst/>
              </a:rPr>
              <a:t>which.max</a:t>
            </a:r>
            <a:r>
              <a:rPr lang="es-AR" sz="1200" b="1" i="1" u="none" strike="noStrike" dirty="0">
                <a:solidFill>
                  <a:schemeClr val="bg1"/>
                </a:solidFill>
                <a:effectLst/>
              </a:rPr>
              <a:t>()</a:t>
            </a:r>
            <a:endParaRPr lang="es-AR" sz="1200" dirty="0">
              <a:solidFill>
                <a:schemeClr val="bg1"/>
              </a:solidFill>
              <a:effectLst/>
            </a:endParaRPr>
          </a:p>
          <a:p>
            <a:r>
              <a:rPr lang="es-AR" sz="1200" b="1" i="1" u="none" strike="noStrike" dirty="0" err="1">
                <a:solidFill>
                  <a:schemeClr val="bg1"/>
                </a:solidFill>
                <a:effectLst/>
              </a:rPr>
              <a:t>summary</a:t>
            </a:r>
            <a:r>
              <a:rPr lang="es-AR" sz="1200" b="1" i="1" u="none" strike="noStrike" dirty="0">
                <a:solidFill>
                  <a:schemeClr val="bg1"/>
                </a:solidFill>
                <a:effectLst/>
              </a:rPr>
              <a:t>(</a:t>
            </a:r>
            <a:r>
              <a:rPr lang="es-AR" sz="1200" b="1" i="1" u="none" strike="noStrike" dirty="0" err="1">
                <a:solidFill>
                  <a:schemeClr val="bg1"/>
                </a:solidFill>
                <a:effectLst/>
              </a:rPr>
              <a:t>bss_selection</a:t>
            </a:r>
            <a:r>
              <a:rPr lang="es-AR" sz="1200" b="1" i="1" u="none" strike="noStrike" dirty="0">
                <a:solidFill>
                  <a:schemeClr val="bg1"/>
                </a:solidFill>
                <a:effectLst/>
              </a:rPr>
              <a:t>)$adjr2 %&gt;% </a:t>
            </a:r>
            <a:r>
              <a:rPr lang="es-AR" sz="1200" b="1" i="1" u="none" strike="noStrike" dirty="0" err="1">
                <a:solidFill>
                  <a:schemeClr val="bg1"/>
                </a:solidFill>
                <a:effectLst/>
              </a:rPr>
              <a:t>max</a:t>
            </a:r>
            <a:r>
              <a:rPr lang="es-AR" sz="1200" b="1" i="1" u="none" strike="noStrike" dirty="0">
                <a:solidFill>
                  <a:schemeClr val="bg1"/>
                </a:solidFill>
                <a:effectLst/>
              </a:rPr>
              <a:t>()</a:t>
            </a:r>
            <a:endParaRPr lang="es-AR" sz="1200" dirty="0">
              <a:solidFill>
                <a:schemeClr val="bg1"/>
              </a:solidFill>
              <a:effectLst/>
            </a:endParaRPr>
          </a:p>
          <a:p>
            <a:r>
              <a:rPr lang="es-AR" sz="1200" b="1" i="1" u="none" strike="noStrike" dirty="0" err="1">
                <a:solidFill>
                  <a:schemeClr val="bg1"/>
                </a:solidFill>
                <a:effectLst/>
              </a:rPr>
              <a:t>summary</a:t>
            </a:r>
            <a:r>
              <a:rPr lang="es-AR" sz="1200" b="1" i="1" u="none" strike="noStrike" dirty="0">
                <a:solidFill>
                  <a:schemeClr val="bg1"/>
                </a:solidFill>
                <a:effectLst/>
              </a:rPr>
              <a:t>(</a:t>
            </a:r>
            <a:r>
              <a:rPr lang="es-AR" sz="1200" b="1" i="1" u="none" strike="noStrike" dirty="0" err="1">
                <a:solidFill>
                  <a:schemeClr val="bg1"/>
                </a:solidFill>
                <a:effectLst/>
              </a:rPr>
              <a:t>bss_selection</a:t>
            </a:r>
            <a:r>
              <a:rPr lang="es-AR" sz="1200" b="1" i="1" u="none" strike="noStrike" dirty="0">
                <a:solidFill>
                  <a:schemeClr val="bg1"/>
                </a:solidFill>
                <a:effectLst/>
              </a:rPr>
              <a:t>)$</a:t>
            </a:r>
            <a:r>
              <a:rPr lang="es-AR" sz="1200" b="1" i="1" u="none" strike="noStrike" dirty="0" err="1">
                <a:solidFill>
                  <a:schemeClr val="bg1"/>
                </a:solidFill>
                <a:effectLst/>
              </a:rPr>
              <a:t>bic</a:t>
            </a:r>
            <a:r>
              <a:rPr lang="es-AR" sz="1200" b="1" i="1" u="none" strike="noStrike" dirty="0">
                <a:solidFill>
                  <a:schemeClr val="bg1"/>
                </a:solidFill>
                <a:effectLst/>
              </a:rPr>
              <a:t> %&gt;% </a:t>
            </a:r>
            <a:r>
              <a:rPr lang="es-AR" sz="1200" b="1" i="1" u="none" strike="noStrike" dirty="0" err="1">
                <a:solidFill>
                  <a:schemeClr val="bg1"/>
                </a:solidFill>
                <a:effectLst/>
              </a:rPr>
              <a:t>which.min</a:t>
            </a:r>
            <a:r>
              <a:rPr lang="es-AR" sz="1200" b="1" i="1" u="none" strike="noStrike" dirty="0">
                <a:solidFill>
                  <a:schemeClr val="bg1"/>
                </a:solidFill>
                <a:effectLst/>
              </a:rPr>
              <a:t>()</a:t>
            </a:r>
            <a:endParaRPr lang="es-AR" sz="1200" dirty="0">
              <a:solidFill>
                <a:schemeClr val="bg1"/>
              </a:solidFill>
              <a:effectLst/>
            </a:endParaRPr>
          </a:p>
          <a:p>
            <a:r>
              <a:rPr lang="es-AR" sz="1200" b="1" i="1" u="none" strike="noStrike" dirty="0" err="1">
                <a:solidFill>
                  <a:schemeClr val="bg1"/>
                </a:solidFill>
                <a:effectLst/>
              </a:rPr>
              <a:t>summary</a:t>
            </a:r>
            <a:r>
              <a:rPr lang="es-AR" sz="1200" b="1" i="1" u="none" strike="noStrike" dirty="0">
                <a:solidFill>
                  <a:schemeClr val="bg1"/>
                </a:solidFill>
                <a:effectLst/>
              </a:rPr>
              <a:t>(</a:t>
            </a:r>
            <a:r>
              <a:rPr lang="es-AR" sz="1200" b="1" i="1" u="none" strike="noStrike" dirty="0" err="1">
                <a:solidFill>
                  <a:schemeClr val="bg1"/>
                </a:solidFill>
                <a:effectLst/>
              </a:rPr>
              <a:t>bss_selection</a:t>
            </a:r>
            <a:r>
              <a:rPr lang="es-AR" sz="1200" b="1" i="1" u="none" strike="noStrike" dirty="0">
                <a:solidFill>
                  <a:schemeClr val="bg1"/>
                </a:solidFill>
                <a:effectLst/>
              </a:rPr>
              <a:t>)$</a:t>
            </a:r>
            <a:r>
              <a:rPr lang="es-AR" sz="1200" b="1" i="1" u="none" strike="noStrike" dirty="0" err="1">
                <a:solidFill>
                  <a:schemeClr val="bg1"/>
                </a:solidFill>
                <a:effectLst/>
              </a:rPr>
              <a:t>bic</a:t>
            </a:r>
            <a:r>
              <a:rPr lang="es-AR" sz="1200" b="1" i="1" u="none" strike="noStrike" dirty="0">
                <a:solidFill>
                  <a:schemeClr val="bg1"/>
                </a:solidFill>
                <a:effectLst/>
              </a:rPr>
              <a:t>%&gt;% min()</a:t>
            </a:r>
            <a:endParaRPr lang="es-AR" sz="1200" dirty="0">
              <a:solidFill>
                <a:schemeClr val="bg1"/>
              </a:solidFill>
              <a:effectLst/>
            </a:endParaRPr>
          </a:p>
        </p:txBody>
      </p:sp>
      <p:sp>
        <p:nvSpPr>
          <p:cNvPr id="11" name="CuadroTexto 10">
            <a:extLst>
              <a:ext uri="{FF2B5EF4-FFF2-40B4-BE49-F238E27FC236}">
                <a16:creationId xmlns:a16="http://schemas.microsoft.com/office/drawing/2014/main" id="{4F723530-C49A-3802-1EDC-08B14DD0B73C}"/>
              </a:ext>
            </a:extLst>
          </p:cNvPr>
          <p:cNvSpPr txBox="1"/>
          <p:nvPr/>
        </p:nvSpPr>
        <p:spPr>
          <a:xfrm>
            <a:off x="6016635" y="1484691"/>
            <a:ext cx="5510441" cy="1015663"/>
          </a:xfrm>
          <a:prstGeom prst="rect">
            <a:avLst/>
          </a:prstGeom>
          <a:noFill/>
        </p:spPr>
        <p:txBody>
          <a:bodyPr wrap="square">
            <a:spAutoFit/>
          </a:bodyPr>
          <a:lstStyle/>
          <a:p>
            <a:r>
              <a:rPr lang="es-AR" sz="1200" b="0" i="0" u="none" strike="noStrike" dirty="0">
                <a:solidFill>
                  <a:schemeClr val="bg1"/>
                </a:solidFill>
                <a:effectLst/>
              </a:rPr>
              <a:t>Las correlaciones mas altas que se presentan en relación a </a:t>
            </a:r>
            <a:r>
              <a:rPr lang="es-AR" sz="1200" b="0" i="0" u="none" strike="noStrike" dirty="0" err="1">
                <a:solidFill>
                  <a:schemeClr val="bg1"/>
                </a:solidFill>
                <a:effectLst/>
              </a:rPr>
              <a:t>profit</a:t>
            </a:r>
            <a:r>
              <a:rPr lang="es-AR" sz="1200" b="0" i="0" u="none" strike="noStrike" dirty="0">
                <a:solidFill>
                  <a:schemeClr val="bg1"/>
                </a:solidFill>
                <a:effectLst/>
              </a:rPr>
              <a:t> ,que es la variable que intentaremos predecir son:</a:t>
            </a:r>
            <a:endParaRPr lang="es-AR" sz="1200" dirty="0">
              <a:solidFill>
                <a:schemeClr val="bg1"/>
              </a:solidFill>
              <a:effectLst/>
            </a:endParaRPr>
          </a:p>
          <a:p>
            <a:r>
              <a:rPr lang="es-AR" sz="1200" b="0" i="0" u="none" strike="noStrike" dirty="0" err="1">
                <a:solidFill>
                  <a:schemeClr val="bg1"/>
                </a:solidFill>
                <a:effectLst/>
              </a:rPr>
              <a:t>r_d_spend</a:t>
            </a:r>
            <a:r>
              <a:rPr lang="es-AR" sz="1200" b="0" i="0" u="none" strike="noStrike" dirty="0">
                <a:solidFill>
                  <a:schemeClr val="bg1"/>
                </a:solidFill>
                <a:effectLst/>
              </a:rPr>
              <a:t> ------------------ 97 %</a:t>
            </a:r>
            <a:endParaRPr lang="es-AR" sz="1200" dirty="0">
              <a:solidFill>
                <a:schemeClr val="bg1"/>
              </a:solidFill>
              <a:effectLst/>
            </a:endParaRPr>
          </a:p>
          <a:p>
            <a:r>
              <a:rPr lang="es-AR" sz="1200" b="0" i="0" u="none" strike="noStrike" dirty="0" err="1">
                <a:solidFill>
                  <a:schemeClr val="bg1"/>
                </a:solidFill>
                <a:effectLst/>
              </a:rPr>
              <a:t>marketing_spend</a:t>
            </a:r>
            <a:r>
              <a:rPr lang="es-AR" sz="1200" b="0" i="0" u="none" strike="noStrike" dirty="0">
                <a:solidFill>
                  <a:schemeClr val="bg1"/>
                </a:solidFill>
                <a:effectLst/>
              </a:rPr>
              <a:t> -------- 75 %</a:t>
            </a:r>
            <a:endParaRPr lang="es-AR" sz="1200" dirty="0">
              <a:solidFill>
                <a:schemeClr val="bg1"/>
              </a:solidFill>
              <a:effectLst/>
            </a:endParaRPr>
          </a:p>
          <a:p>
            <a:r>
              <a:rPr lang="es-AR" sz="1200" b="0" i="0" u="none" strike="noStrike" dirty="0">
                <a:solidFill>
                  <a:schemeClr val="bg1"/>
                </a:solidFill>
                <a:effectLst/>
              </a:rPr>
              <a:t>por lo tanto lo mas probable es que debamos descartar alguna de las dos.</a:t>
            </a:r>
            <a:endParaRPr lang="es-AR" sz="1200" dirty="0">
              <a:solidFill>
                <a:schemeClr val="bg1"/>
              </a:solidFill>
              <a:effectLst/>
            </a:endParaRPr>
          </a:p>
        </p:txBody>
      </p:sp>
      <p:sp>
        <p:nvSpPr>
          <p:cNvPr id="6" name="CuadroTexto 5">
            <a:extLst>
              <a:ext uri="{FF2B5EF4-FFF2-40B4-BE49-F238E27FC236}">
                <a16:creationId xmlns:a16="http://schemas.microsoft.com/office/drawing/2014/main" id="{B6038EA3-0B9B-2016-BCED-FC4D51CDE498}"/>
              </a:ext>
            </a:extLst>
          </p:cNvPr>
          <p:cNvSpPr txBox="1"/>
          <p:nvPr/>
        </p:nvSpPr>
        <p:spPr>
          <a:xfrm>
            <a:off x="641077" y="514987"/>
            <a:ext cx="3024543" cy="369332"/>
          </a:xfrm>
          <a:prstGeom prst="rect">
            <a:avLst/>
          </a:prstGeom>
          <a:noFill/>
        </p:spPr>
        <p:txBody>
          <a:bodyPr wrap="square">
            <a:spAutoFit/>
          </a:bodyPr>
          <a:lstStyle/>
          <a:p>
            <a:r>
              <a:rPr lang="es-AR" b="1" dirty="0">
                <a:solidFill>
                  <a:schemeClr val="bg1"/>
                </a:solidFill>
              </a:rPr>
              <a:t>Regresión Lineal Múltiple</a:t>
            </a:r>
          </a:p>
        </p:txBody>
      </p:sp>
      <p:pic>
        <p:nvPicPr>
          <p:cNvPr id="4" name="Imagen 3">
            <a:hlinkClick r:id="rId5" action="ppaction://hlinksldjump"/>
            <a:extLst>
              <a:ext uri="{FF2B5EF4-FFF2-40B4-BE49-F238E27FC236}">
                <a16:creationId xmlns:a16="http://schemas.microsoft.com/office/drawing/2014/main" id="{9968B023-0FC1-F3C4-9602-60BCC2923B1B}"/>
              </a:ext>
            </a:extLst>
          </p:cNvPr>
          <p:cNvPicPr>
            <a:picLocks noChangeAspect="1"/>
          </p:cNvPicPr>
          <p:nvPr/>
        </p:nvPicPr>
        <p:blipFill>
          <a:blip r:embed="rId6"/>
          <a:stretch>
            <a:fillRect/>
          </a:stretch>
        </p:blipFill>
        <p:spPr>
          <a:xfrm>
            <a:off x="11522739" y="6348289"/>
            <a:ext cx="408467" cy="365792"/>
          </a:xfrm>
          <a:prstGeom prst="rect">
            <a:avLst/>
          </a:prstGeom>
        </p:spPr>
      </p:pic>
    </p:spTree>
    <p:extLst>
      <p:ext uri="{BB962C8B-B14F-4D97-AF65-F5344CB8AC3E}">
        <p14:creationId xmlns:p14="http://schemas.microsoft.com/office/powerpoint/2010/main" val="561866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2913196-290E-8024-D86A-F8F6DAADDEEB}"/>
              </a:ext>
            </a:extLst>
          </p:cNvPr>
          <p:cNvPicPr>
            <a:picLocks noChangeAspect="1"/>
          </p:cNvPicPr>
          <p:nvPr/>
        </p:nvPicPr>
        <p:blipFill>
          <a:blip r:embed="rId2"/>
          <a:stretch>
            <a:fillRect/>
          </a:stretch>
        </p:blipFill>
        <p:spPr>
          <a:xfrm>
            <a:off x="0" y="0"/>
            <a:ext cx="12192000" cy="6857999"/>
          </a:xfrm>
          <a:prstGeom prst="rect">
            <a:avLst/>
          </a:prstGeom>
        </p:spPr>
      </p:pic>
      <p:sp>
        <p:nvSpPr>
          <p:cNvPr id="2" name="Marcador de pie de página 1">
            <a:extLst>
              <a:ext uri="{FF2B5EF4-FFF2-40B4-BE49-F238E27FC236}">
                <a16:creationId xmlns:a16="http://schemas.microsoft.com/office/drawing/2014/main" id="{B2F1AE0D-0448-92AF-3D8B-7CEF77258A68}"/>
              </a:ext>
            </a:extLst>
          </p:cNvPr>
          <p:cNvSpPr>
            <a:spLocks noGrp="1"/>
          </p:cNvSpPr>
          <p:nvPr>
            <p:ph type="ftr" idx="2"/>
          </p:nvPr>
        </p:nvSpPr>
        <p:spPr/>
        <p:txBody>
          <a:bodyPr/>
          <a:lstStyle/>
          <a:p>
            <a:r>
              <a:rPr lang="es-AR"/>
              <a:t>Manuel Alejandro Ruiz Miranda</a:t>
            </a:r>
          </a:p>
        </p:txBody>
      </p:sp>
      <p:sp>
        <p:nvSpPr>
          <p:cNvPr id="4" name="CuadroTexto 3">
            <a:extLst>
              <a:ext uri="{FF2B5EF4-FFF2-40B4-BE49-F238E27FC236}">
                <a16:creationId xmlns:a16="http://schemas.microsoft.com/office/drawing/2014/main" id="{E398E786-50F1-188F-B3D6-F6E9B44A6B34}"/>
              </a:ext>
            </a:extLst>
          </p:cNvPr>
          <p:cNvSpPr txBox="1"/>
          <p:nvPr/>
        </p:nvSpPr>
        <p:spPr>
          <a:xfrm>
            <a:off x="1055077" y="618978"/>
            <a:ext cx="851515" cy="369332"/>
          </a:xfrm>
          <a:prstGeom prst="rect">
            <a:avLst/>
          </a:prstGeom>
          <a:noFill/>
        </p:spPr>
        <p:txBody>
          <a:bodyPr wrap="none" rtlCol="0">
            <a:spAutoFit/>
          </a:bodyPr>
          <a:lstStyle/>
          <a:p>
            <a:r>
              <a:rPr lang="es-AR" b="1" dirty="0">
                <a:solidFill>
                  <a:schemeClr val="bg1"/>
                </a:solidFill>
              </a:rPr>
              <a:t>Índice</a:t>
            </a:r>
          </a:p>
        </p:txBody>
      </p:sp>
      <p:sp>
        <p:nvSpPr>
          <p:cNvPr id="6" name="CuadroTexto 5">
            <a:extLst>
              <a:ext uri="{FF2B5EF4-FFF2-40B4-BE49-F238E27FC236}">
                <a16:creationId xmlns:a16="http://schemas.microsoft.com/office/drawing/2014/main" id="{5F612F4C-9D50-7D44-2B0C-8A45F78A7871}"/>
              </a:ext>
            </a:extLst>
          </p:cNvPr>
          <p:cNvSpPr txBox="1"/>
          <p:nvPr/>
        </p:nvSpPr>
        <p:spPr>
          <a:xfrm>
            <a:off x="1209822" y="1786597"/>
            <a:ext cx="3453189" cy="2308324"/>
          </a:xfrm>
          <a:prstGeom prst="rect">
            <a:avLst/>
          </a:prstGeom>
          <a:noFill/>
        </p:spPr>
        <p:txBody>
          <a:bodyPr wrap="none" rtlCol="0">
            <a:spAutoFit/>
          </a:bodyPr>
          <a:lstStyle/>
          <a:p>
            <a:r>
              <a:rPr lang="es-AR" sz="1600" dirty="0">
                <a:solidFill>
                  <a:schemeClr val="bg1"/>
                </a:solidFill>
                <a:hlinkClick r:id="rId3" action="ppaction://hlinksldjump"/>
              </a:rPr>
              <a:t>Introducción</a:t>
            </a:r>
            <a:endParaRPr lang="es-AR" sz="1600" dirty="0">
              <a:solidFill>
                <a:schemeClr val="bg1"/>
              </a:solidFill>
            </a:endParaRPr>
          </a:p>
          <a:p>
            <a:endParaRPr lang="es-AR" sz="1600" dirty="0">
              <a:solidFill>
                <a:schemeClr val="bg1"/>
              </a:solidFill>
            </a:endParaRPr>
          </a:p>
          <a:p>
            <a:r>
              <a:rPr lang="es-AR" sz="1600" dirty="0">
                <a:solidFill>
                  <a:schemeClr val="bg1"/>
                </a:solidFill>
                <a:hlinkClick r:id="rId3" action="ppaction://hlinksldjump"/>
              </a:rPr>
              <a:t>Análisis Exploratorio de Datos ,EDA</a:t>
            </a:r>
            <a:endParaRPr lang="es-AR" sz="1600" dirty="0">
              <a:solidFill>
                <a:schemeClr val="bg1"/>
              </a:solidFill>
            </a:endParaRPr>
          </a:p>
          <a:p>
            <a:endParaRPr lang="es-AR" sz="1600" dirty="0">
              <a:solidFill>
                <a:schemeClr val="bg1"/>
              </a:solidFill>
            </a:endParaRPr>
          </a:p>
          <a:p>
            <a:r>
              <a:rPr lang="es-AR" sz="1600" dirty="0">
                <a:solidFill>
                  <a:schemeClr val="bg1"/>
                </a:solidFill>
                <a:hlinkClick r:id="rId4" action="ppaction://hlinksldjump"/>
              </a:rPr>
              <a:t>Análisis Geoespacial</a:t>
            </a:r>
            <a:endParaRPr lang="es-AR" sz="1600" dirty="0">
              <a:solidFill>
                <a:schemeClr val="bg1"/>
              </a:solidFill>
            </a:endParaRPr>
          </a:p>
          <a:p>
            <a:endParaRPr lang="es-AR" sz="1600" dirty="0">
              <a:solidFill>
                <a:schemeClr val="bg1"/>
              </a:solidFill>
            </a:endParaRPr>
          </a:p>
          <a:p>
            <a:r>
              <a:rPr lang="es-AR" sz="1600" dirty="0">
                <a:solidFill>
                  <a:schemeClr val="bg1"/>
                </a:solidFill>
                <a:hlinkClick r:id="rId5" action="ppaction://hlinksldjump"/>
              </a:rPr>
              <a:t>Regresión Lineal Múltiple</a:t>
            </a:r>
            <a:endParaRPr lang="es-AR" sz="1600" dirty="0">
              <a:solidFill>
                <a:schemeClr val="bg1"/>
              </a:solidFill>
            </a:endParaRPr>
          </a:p>
          <a:p>
            <a:endParaRPr lang="es-AR" sz="1600" dirty="0">
              <a:solidFill>
                <a:schemeClr val="bg1"/>
              </a:solidFill>
            </a:endParaRPr>
          </a:p>
          <a:p>
            <a:r>
              <a:rPr lang="es-AR" sz="1600" dirty="0">
                <a:solidFill>
                  <a:schemeClr val="bg1"/>
                </a:solidFill>
                <a:hlinkClick r:id="rId6" action="ppaction://hlinksldjump"/>
              </a:rPr>
              <a:t>Machine Learning, Random Forest</a:t>
            </a:r>
            <a:endParaRPr lang="es-AR" sz="1600" dirty="0">
              <a:solidFill>
                <a:schemeClr val="bg1"/>
              </a:solidFill>
            </a:endParaRPr>
          </a:p>
        </p:txBody>
      </p:sp>
    </p:spTree>
    <p:extLst>
      <p:ext uri="{BB962C8B-B14F-4D97-AF65-F5344CB8AC3E}">
        <p14:creationId xmlns:p14="http://schemas.microsoft.com/office/powerpoint/2010/main" val="1011629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6647DFA-8960-1810-1918-16F2458DC1E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pie de página 1">
            <a:extLst>
              <a:ext uri="{FF2B5EF4-FFF2-40B4-BE49-F238E27FC236}">
                <a16:creationId xmlns:a16="http://schemas.microsoft.com/office/drawing/2014/main" id="{072DB98C-DF18-F3EA-D3AA-F3395D41ACEC}"/>
              </a:ext>
            </a:extLst>
          </p:cNvPr>
          <p:cNvSpPr>
            <a:spLocks noGrp="1"/>
          </p:cNvSpPr>
          <p:nvPr>
            <p:ph type="ftr" idx="2"/>
          </p:nvPr>
        </p:nvSpPr>
        <p:spPr/>
        <p:txBody>
          <a:bodyPr/>
          <a:lstStyle/>
          <a:p>
            <a:r>
              <a:rPr lang="es-AR" i="1" dirty="0"/>
              <a:t>Manuel Alejandro Ruiz Miranda</a:t>
            </a:r>
          </a:p>
        </p:txBody>
      </p:sp>
      <p:pic>
        <p:nvPicPr>
          <p:cNvPr id="7" name="Imagen 6">
            <a:extLst>
              <a:ext uri="{FF2B5EF4-FFF2-40B4-BE49-F238E27FC236}">
                <a16:creationId xmlns:a16="http://schemas.microsoft.com/office/drawing/2014/main" id="{9AEB683E-DE2B-E1E4-1603-8CEB72DD3224}"/>
              </a:ext>
            </a:extLst>
          </p:cNvPr>
          <p:cNvPicPr>
            <a:picLocks noChangeAspect="1"/>
          </p:cNvPicPr>
          <p:nvPr/>
        </p:nvPicPr>
        <p:blipFill>
          <a:blip r:embed="rId4"/>
          <a:stretch>
            <a:fillRect/>
          </a:stretch>
        </p:blipFill>
        <p:spPr>
          <a:xfrm>
            <a:off x="5161978" y="547666"/>
            <a:ext cx="6527129" cy="5363255"/>
          </a:xfrm>
          <a:prstGeom prst="rect">
            <a:avLst/>
          </a:prstGeom>
        </p:spPr>
      </p:pic>
      <p:sp>
        <p:nvSpPr>
          <p:cNvPr id="5" name="CuadroTexto 4">
            <a:extLst>
              <a:ext uri="{FF2B5EF4-FFF2-40B4-BE49-F238E27FC236}">
                <a16:creationId xmlns:a16="http://schemas.microsoft.com/office/drawing/2014/main" id="{A8B550CE-40CA-83E0-DC15-03423A9DE3B9}"/>
              </a:ext>
            </a:extLst>
          </p:cNvPr>
          <p:cNvSpPr txBox="1"/>
          <p:nvPr/>
        </p:nvSpPr>
        <p:spPr>
          <a:xfrm>
            <a:off x="680993" y="1423934"/>
            <a:ext cx="3799993" cy="1754326"/>
          </a:xfrm>
          <a:prstGeom prst="rect">
            <a:avLst/>
          </a:prstGeom>
          <a:noFill/>
        </p:spPr>
        <p:txBody>
          <a:bodyPr wrap="square">
            <a:spAutoFit/>
          </a:bodyPr>
          <a:lstStyle/>
          <a:p>
            <a:r>
              <a:rPr lang="es-AR" sz="1200" b="0" i="0" u="none" strike="noStrike" dirty="0" err="1">
                <a:solidFill>
                  <a:schemeClr val="bg1"/>
                </a:solidFill>
                <a:effectLst/>
              </a:rPr>
              <a:t>Best</a:t>
            </a:r>
            <a:r>
              <a:rPr lang="es-AR" sz="1200" b="0" i="0" u="none" strike="noStrike" dirty="0">
                <a:solidFill>
                  <a:schemeClr val="bg1"/>
                </a:solidFill>
                <a:effectLst/>
              </a:rPr>
              <a:t> </a:t>
            </a:r>
            <a:r>
              <a:rPr lang="es-AR" sz="1200" b="0" i="0" u="none" strike="noStrike" dirty="0" err="1">
                <a:solidFill>
                  <a:schemeClr val="bg1"/>
                </a:solidFill>
                <a:effectLst/>
              </a:rPr>
              <a:t>subset</a:t>
            </a:r>
            <a:r>
              <a:rPr lang="es-AR" sz="1200" b="0" i="0" u="none" strike="noStrike" dirty="0">
                <a:solidFill>
                  <a:schemeClr val="bg1"/>
                </a:solidFill>
                <a:effectLst/>
              </a:rPr>
              <a:t> </a:t>
            </a:r>
            <a:r>
              <a:rPr lang="es-AR" sz="1200" b="0" i="0" u="none" strike="noStrike" dirty="0" err="1">
                <a:solidFill>
                  <a:schemeClr val="bg1"/>
                </a:solidFill>
                <a:effectLst/>
              </a:rPr>
              <a:t>selection,nos</a:t>
            </a:r>
            <a:r>
              <a:rPr lang="es-AR" sz="1200" b="0" i="0" u="none" strike="noStrike" dirty="0">
                <a:solidFill>
                  <a:schemeClr val="bg1"/>
                </a:solidFill>
                <a:effectLst/>
              </a:rPr>
              <a:t> permite seleccionar en base a distintos criterios cuales serian nuestros mejores predictores para optimizar el modelo en cuestión.</a:t>
            </a:r>
          </a:p>
          <a:p>
            <a:endParaRPr lang="es-AR" sz="1200" dirty="0">
              <a:solidFill>
                <a:schemeClr val="bg1"/>
              </a:solidFill>
              <a:effectLst/>
            </a:endParaRPr>
          </a:p>
          <a:p>
            <a:r>
              <a:rPr lang="es-AR" sz="1200" b="0" i="0" u="none" strike="noStrike" dirty="0">
                <a:solidFill>
                  <a:schemeClr val="bg1"/>
                </a:solidFill>
                <a:effectLst/>
              </a:rPr>
              <a:t>En este caso aplicando el criterio de r2 ajustado seria el modelo 2 y aplicando el criterio de bayes tendríamos el modelo 1,vamos a evaluar cada uno de ellos para ver cual se ajusta mejor a la realidad.</a:t>
            </a:r>
            <a:endParaRPr lang="es-AR" sz="1200" dirty="0">
              <a:solidFill>
                <a:schemeClr val="bg1"/>
              </a:solidFill>
              <a:effectLst/>
            </a:endParaRPr>
          </a:p>
        </p:txBody>
      </p:sp>
      <p:sp>
        <p:nvSpPr>
          <p:cNvPr id="6" name="CuadroTexto 5">
            <a:extLst>
              <a:ext uri="{FF2B5EF4-FFF2-40B4-BE49-F238E27FC236}">
                <a16:creationId xmlns:a16="http://schemas.microsoft.com/office/drawing/2014/main" id="{D032B654-F161-C3EC-3560-EC37D8FA482A}"/>
              </a:ext>
            </a:extLst>
          </p:cNvPr>
          <p:cNvSpPr txBox="1"/>
          <p:nvPr/>
        </p:nvSpPr>
        <p:spPr>
          <a:xfrm>
            <a:off x="680993" y="527301"/>
            <a:ext cx="3101715" cy="369332"/>
          </a:xfrm>
          <a:prstGeom prst="rect">
            <a:avLst/>
          </a:prstGeom>
          <a:noFill/>
        </p:spPr>
        <p:txBody>
          <a:bodyPr wrap="square">
            <a:spAutoFit/>
          </a:bodyPr>
          <a:lstStyle/>
          <a:p>
            <a:r>
              <a:rPr lang="es-AR" b="1" dirty="0">
                <a:solidFill>
                  <a:schemeClr val="bg1"/>
                </a:solidFill>
              </a:rPr>
              <a:t>Regresión Lineal Múltiple</a:t>
            </a:r>
          </a:p>
        </p:txBody>
      </p:sp>
      <p:pic>
        <p:nvPicPr>
          <p:cNvPr id="4" name="Imagen 3">
            <a:hlinkClick r:id="rId5" action="ppaction://hlinksldjump"/>
            <a:extLst>
              <a:ext uri="{FF2B5EF4-FFF2-40B4-BE49-F238E27FC236}">
                <a16:creationId xmlns:a16="http://schemas.microsoft.com/office/drawing/2014/main" id="{212F64B0-E04B-F222-ACD4-453FE67B959A}"/>
              </a:ext>
            </a:extLst>
          </p:cNvPr>
          <p:cNvPicPr>
            <a:picLocks noChangeAspect="1"/>
          </p:cNvPicPr>
          <p:nvPr/>
        </p:nvPicPr>
        <p:blipFill>
          <a:blip r:embed="rId6"/>
          <a:stretch>
            <a:fillRect/>
          </a:stretch>
        </p:blipFill>
        <p:spPr>
          <a:xfrm>
            <a:off x="11609390" y="6201564"/>
            <a:ext cx="408467" cy="365792"/>
          </a:xfrm>
          <a:prstGeom prst="rect">
            <a:avLst/>
          </a:prstGeom>
        </p:spPr>
      </p:pic>
    </p:spTree>
    <p:extLst>
      <p:ext uri="{BB962C8B-B14F-4D97-AF65-F5344CB8AC3E}">
        <p14:creationId xmlns:p14="http://schemas.microsoft.com/office/powerpoint/2010/main" val="3399464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6647DFA-8960-1810-1918-16F2458DC1E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pie de página 1">
            <a:extLst>
              <a:ext uri="{FF2B5EF4-FFF2-40B4-BE49-F238E27FC236}">
                <a16:creationId xmlns:a16="http://schemas.microsoft.com/office/drawing/2014/main" id="{072DB98C-DF18-F3EA-D3AA-F3395D41ACEC}"/>
              </a:ext>
            </a:extLst>
          </p:cNvPr>
          <p:cNvSpPr>
            <a:spLocks noGrp="1"/>
          </p:cNvSpPr>
          <p:nvPr>
            <p:ph type="ftr" idx="2"/>
          </p:nvPr>
        </p:nvSpPr>
        <p:spPr/>
        <p:txBody>
          <a:bodyPr/>
          <a:lstStyle/>
          <a:p>
            <a:r>
              <a:rPr lang="es-AR" i="1" dirty="0"/>
              <a:t>Manuel Alejandro Ruiz Miranda</a:t>
            </a:r>
          </a:p>
        </p:txBody>
      </p:sp>
      <p:pic>
        <p:nvPicPr>
          <p:cNvPr id="11" name="Imagen 10">
            <a:extLst>
              <a:ext uri="{FF2B5EF4-FFF2-40B4-BE49-F238E27FC236}">
                <a16:creationId xmlns:a16="http://schemas.microsoft.com/office/drawing/2014/main" id="{81594FA1-2798-2BC3-C5CC-69A206727472}"/>
              </a:ext>
            </a:extLst>
          </p:cNvPr>
          <p:cNvPicPr>
            <a:picLocks noChangeAspect="1"/>
          </p:cNvPicPr>
          <p:nvPr/>
        </p:nvPicPr>
        <p:blipFill rotWithShape="1">
          <a:blip r:embed="rId4"/>
          <a:srcRect l="4277" t="14469" r="5180" b="6182"/>
          <a:stretch/>
        </p:blipFill>
        <p:spPr>
          <a:xfrm>
            <a:off x="6400801" y="1120813"/>
            <a:ext cx="5623783" cy="4747468"/>
          </a:xfrm>
          <a:prstGeom prst="rect">
            <a:avLst/>
          </a:prstGeom>
        </p:spPr>
      </p:pic>
      <p:sp>
        <p:nvSpPr>
          <p:cNvPr id="5" name="CuadroTexto 4">
            <a:extLst>
              <a:ext uri="{FF2B5EF4-FFF2-40B4-BE49-F238E27FC236}">
                <a16:creationId xmlns:a16="http://schemas.microsoft.com/office/drawing/2014/main" id="{ECFC1536-9FF8-8302-FE0C-119A1B89FDC8}"/>
              </a:ext>
            </a:extLst>
          </p:cNvPr>
          <p:cNvSpPr txBox="1"/>
          <p:nvPr/>
        </p:nvSpPr>
        <p:spPr>
          <a:xfrm>
            <a:off x="320737" y="1120813"/>
            <a:ext cx="6080064" cy="4154984"/>
          </a:xfrm>
          <a:prstGeom prst="rect">
            <a:avLst/>
          </a:prstGeom>
          <a:noFill/>
        </p:spPr>
        <p:txBody>
          <a:bodyPr wrap="square">
            <a:spAutoFit/>
          </a:bodyPr>
          <a:lstStyle/>
          <a:p>
            <a:r>
              <a:rPr lang="es-AR" sz="1200" b="0" i="0" u="none" strike="noStrike" dirty="0">
                <a:solidFill>
                  <a:schemeClr val="bg1"/>
                </a:solidFill>
                <a:effectLst/>
              </a:rPr>
              <a:t>Generamos el primer modelo de regresión lineal múltiple, sin hacer ningún tipo de ingeniería de atributos ,esto es con todas las variables del dataset original, para poder contrastarlo con el modelo seleccionado con BSS.</a:t>
            </a:r>
          </a:p>
          <a:p>
            <a:endParaRPr lang="es-AR" sz="1200" dirty="0">
              <a:solidFill>
                <a:schemeClr val="bg1"/>
              </a:solidFill>
              <a:effectLst/>
            </a:endParaRPr>
          </a:p>
          <a:p>
            <a:r>
              <a:rPr lang="es-AR" sz="1200" b="1" i="1" u="none" strike="noStrike" dirty="0">
                <a:solidFill>
                  <a:schemeClr val="bg1"/>
                </a:solidFill>
                <a:effectLst/>
              </a:rPr>
              <a:t>model_0 &lt;- lm(</a:t>
            </a:r>
            <a:r>
              <a:rPr lang="es-AR" sz="1200" b="1" i="1" u="none" strike="noStrike" dirty="0" err="1">
                <a:solidFill>
                  <a:schemeClr val="bg1"/>
                </a:solidFill>
                <a:effectLst/>
              </a:rPr>
              <a:t>profit</a:t>
            </a:r>
            <a:r>
              <a:rPr lang="es-AR" sz="1200" b="1" i="1" u="none" strike="noStrike" dirty="0">
                <a:solidFill>
                  <a:schemeClr val="bg1"/>
                </a:solidFill>
                <a:effectLst/>
              </a:rPr>
              <a:t>~.,data = X50_Startups )</a:t>
            </a:r>
            <a:endParaRPr lang="es-AR" sz="1200" dirty="0">
              <a:solidFill>
                <a:schemeClr val="bg1"/>
              </a:solidFill>
              <a:effectLst/>
            </a:endParaRPr>
          </a:p>
          <a:p>
            <a:r>
              <a:rPr lang="es-AR" sz="1200" b="1" i="1" u="none" strike="noStrike" dirty="0" err="1">
                <a:solidFill>
                  <a:schemeClr val="bg1"/>
                </a:solidFill>
                <a:effectLst/>
              </a:rPr>
              <a:t>summary</a:t>
            </a:r>
            <a:r>
              <a:rPr lang="es-AR" sz="1200" b="1" i="1" u="none" strike="noStrike" dirty="0">
                <a:solidFill>
                  <a:schemeClr val="bg1"/>
                </a:solidFill>
                <a:effectLst/>
              </a:rPr>
              <a:t>(model_0)</a:t>
            </a:r>
          </a:p>
          <a:p>
            <a:endParaRPr lang="es-AR" sz="1200" dirty="0">
              <a:solidFill>
                <a:schemeClr val="bg1"/>
              </a:solidFill>
              <a:effectLst/>
            </a:endParaRPr>
          </a:p>
          <a:p>
            <a:r>
              <a:rPr lang="es-AR" sz="1200" b="0" i="0" u="sng" dirty="0">
                <a:solidFill>
                  <a:schemeClr val="bg1"/>
                </a:solidFill>
                <a:effectLst/>
              </a:rPr>
              <a:t>Implementamos el modelo con los predictores según el </a:t>
            </a:r>
            <a:r>
              <a:rPr lang="es-AR" sz="1200" b="0" i="0" u="sng" dirty="0" err="1">
                <a:solidFill>
                  <a:schemeClr val="bg1"/>
                </a:solidFill>
                <a:effectLst/>
              </a:rPr>
              <a:t>Best</a:t>
            </a:r>
            <a:r>
              <a:rPr lang="es-AR" sz="1200" b="0" i="0" u="sng" dirty="0">
                <a:solidFill>
                  <a:schemeClr val="bg1"/>
                </a:solidFill>
                <a:effectLst/>
              </a:rPr>
              <a:t> </a:t>
            </a:r>
            <a:r>
              <a:rPr lang="es-AR" sz="1200" b="0" i="0" u="sng" dirty="0" err="1">
                <a:solidFill>
                  <a:schemeClr val="bg1"/>
                </a:solidFill>
                <a:effectLst/>
              </a:rPr>
              <a:t>Subset</a:t>
            </a:r>
            <a:r>
              <a:rPr lang="es-AR" sz="1200" b="0" i="0" u="sng" dirty="0">
                <a:solidFill>
                  <a:schemeClr val="bg1"/>
                </a:solidFill>
                <a:effectLst/>
              </a:rPr>
              <a:t> </a:t>
            </a:r>
            <a:r>
              <a:rPr lang="es-AR" sz="1200" b="0" i="0" u="sng" dirty="0" err="1">
                <a:solidFill>
                  <a:schemeClr val="bg1"/>
                </a:solidFill>
                <a:effectLst/>
              </a:rPr>
              <a:t>Selection</a:t>
            </a:r>
            <a:endParaRPr lang="es-AR" sz="1200" b="0" i="0" u="sng" dirty="0">
              <a:solidFill>
                <a:schemeClr val="bg1"/>
              </a:solidFill>
              <a:effectLst/>
            </a:endParaRPr>
          </a:p>
          <a:p>
            <a:endParaRPr lang="es-AR" sz="1200" dirty="0">
              <a:solidFill>
                <a:schemeClr val="bg1"/>
              </a:solidFill>
              <a:effectLst/>
            </a:endParaRPr>
          </a:p>
          <a:p>
            <a:r>
              <a:rPr lang="es-AR" sz="1200" b="1" i="1" u="none" strike="noStrike" dirty="0" err="1">
                <a:solidFill>
                  <a:schemeClr val="bg1"/>
                </a:solidFill>
                <a:effectLst/>
              </a:rPr>
              <a:t>selected_rows</a:t>
            </a:r>
            <a:r>
              <a:rPr lang="es-AR" sz="1200" b="1" i="1" u="none" strike="noStrike" dirty="0">
                <a:solidFill>
                  <a:schemeClr val="bg1"/>
                </a:solidFill>
                <a:effectLst/>
              </a:rPr>
              <a:t> &lt;- </a:t>
            </a:r>
            <a:r>
              <a:rPr lang="es-AR" sz="1200" b="1" i="1" u="none" strike="noStrike" dirty="0" err="1">
                <a:solidFill>
                  <a:schemeClr val="bg1"/>
                </a:solidFill>
                <a:effectLst/>
              </a:rPr>
              <a:t>sample</a:t>
            </a:r>
            <a:r>
              <a:rPr lang="es-AR" sz="1200" b="1" i="1" u="none" strike="noStrike" dirty="0">
                <a:solidFill>
                  <a:schemeClr val="bg1"/>
                </a:solidFill>
                <a:effectLst/>
              </a:rPr>
              <a:t>(1:nrow(X50_Startups), </a:t>
            </a:r>
            <a:r>
              <a:rPr lang="es-AR" sz="1200" b="1" i="1" u="none" strike="noStrike" dirty="0" err="1">
                <a:solidFill>
                  <a:schemeClr val="bg1"/>
                </a:solidFill>
                <a:effectLst/>
              </a:rPr>
              <a:t>floor</a:t>
            </a:r>
            <a:r>
              <a:rPr lang="es-AR" sz="1200" b="1" i="1" u="none" strike="noStrike" dirty="0">
                <a:solidFill>
                  <a:schemeClr val="bg1"/>
                </a:solidFill>
                <a:effectLst/>
              </a:rPr>
              <a:t>(.75*</a:t>
            </a:r>
            <a:r>
              <a:rPr lang="es-AR" sz="1200" b="1" i="1" u="none" strike="noStrike" dirty="0" err="1">
                <a:solidFill>
                  <a:schemeClr val="bg1"/>
                </a:solidFill>
                <a:effectLst/>
              </a:rPr>
              <a:t>nrow</a:t>
            </a:r>
            <a:r>
              <a:rPr lang="es-AR" sz="1200" b="1" i="1" u="none" strike="noStrike" dirty="0">
                <a:solidFill>
                  <a:schemeClr val="bg1"/>
                </a:solidFill>
                <a:effectLst/>
              </a:rPr>
              <a:t>(X50_Startups)))</a:t>
            </a:r>
            <a:endParaRPr lang="es-AR" sz="1200" dirty="0">
              <a:solidFill>
                <a:schemeClr val="bg1"/>
              </a:solidFill>
              <a:effectLst/>
            </a:endParaRPr>
          </a:p>
          <a:p>
            <a:r>
              <a:rPr lang="es-AR" sz="1200" b="1" i="1" u="none" strike="noStrike" dirty="0" err="1">
                <a:solidFill>
                  <a:schemeClr val="bg1"/>
                </a:solidFill>
                <a:effectLst/>
              </a:rPr>
              <a:t>train_model</a:t>
            </a:r>
            <a:r>
              <a:rPr lang="es-AR" sz="1200" b="1" i="1" u="none" strike="noStrike" dirty="0">
                <a:solidFill>
                  <a:schemeClr val="bg1"/>
                </a:solidFill>
                <a:effectLst/>
              </a:rPr>
              <a:t>&lt;- X50_Startups[</a:t>
            </a:r>
            <a:r>
              <a:rPr lang="es-AR" sz="1200" b="1" i="1" u="none" strike="noStrike" dirty="0" err="1">
                <a:solidFill>
                  <a:schemeClr val="bg1"/>
                </a:solidFill>
                <a:effectLst/>
              </a:rPr>
              <a:t>selected_rows</a:t>
            </a:r>
            <a:r>
              <a:rPr lang="es-AR" sz="1200" b="1" i="1" u="none" strike="noStrike" dirty="0">
                <a:solidFill>
                  <a:schemeClr val="bg1"/>
                </a:solidFill>
                <a:effectLst/>
              </a:rPr>
              <a:t>,] %&gt;% </a:t>
            </a:r>
            <a:r>
              <a:rPr lang="es-AR" sz="1200" b="1" i="1" u="none" strike="noStrike" dirty="0" err="1">
                <a:solidFill>
                  <a:schemeClr val="bg1"/>
                </a:solidFill>
                <a:effectLst/>
              </a:rPr>
              <a:t>filter</a:t>
            </a:r>
            <a:r>
              <a:rPr lang="es-AR" sz="1200" b="1" i="1" u="none" strike="noStrike" dirty="0">
                <a:solidFill>
                  <a:schemeClr val="bg1"/>
                </a:solidFill>
                <a:effectLst/>
              </a:rPr>
              <a:t>(</a:t>
            </a:r>
            <a:r>
              <a:rPr lang="es-AR" sz="1200" b="1" i="1" u="none" strike="noStrike" dirty="0" err="1">
                <a:solidFill>
                  <a:schemeClr val="bg1"/>
                </a:solidFill>
                <a:effectLst/>
              </a:rPr>
              <a:t>complete.cases</a:t>
            </a:r>
            <a:r>
              <a:rPr lang="es-AR" sz="1200" b="1" i="1" u="none" strike="noStrike" dirty="0">
                <a:solidFill>
                  <a:schemeClr val="bg1"/>
                </a:solidFill>
                <a:effectLst/>
              </a:rPr>
              <a:t>(.))</a:t>
            </a:r>
          </a:p>
          <a:p>
            <a:endParaRPr lang="es-AR" sz="1200" dirty="0">
              <a:solidFill>
                <a:schemeClr val="bg1"/>
              </a:solidFill>
              <a:effectLst/>
            </a:endParaRPr>
          </a:p>
          <a:p>
            <a:r>
              <a:rPr lang="es-AR" sz="1200" b="1" i="1" u="none" strike="noStrike" dirty="0" err="1">
                <a:solidFill>
                  <a:schemeClr val="bg1"/>
                </a:solidFill>
                <a:effectLst/>
              </a:rPr>
              <a:t>test_mode</a:t>
            </a:r>
            <a:r>
              <a:rPr lang="es-AR" sz="1200" b="1" i="1" u="none" strike="noStrike" dirty="0">
                <a:solidFill>
                  <a:schemeClr val="bg1"/>
                </a:solidFill>
                <a:effectLst/>
              </a:rPr>
              <a:t> &lt;- X50_Startups[-</a:t>
            </a:r>
            <a:r>
              <a:rPr lang="es-AR" sz="1200" b="1" i="1" u="none" strike="noStrike" dirty="0" err="1">
                <a:solidFill>
                  <a:schemeClr val="bg1"/>
                </a:solidFill>
                <a:effectLst/>
              </a:rPr>
              <a:t>selected_rows</a:t>
            </a:r>
            <a:r>
              <a:rPr lang="es-AR" sz="1200" b="1" i="1" u="none" strike="noStrike" dirty="0">
                <a:solidFill>
                  <a:schemeClr val="bg1"/>
                </a:solidFill>
                <a:effectLst/>
              </a:rPr>
              <a:t>,] %&gt;% </a:t>
            </a:r>
            <a:r>
              <a:rPr lang="es-AR" sz="1200" b="1" i="1" u="none" strike="noStrike" dirty="0" err="1">
                <a:solidFill>
                  <a:schemeClr val="bg1"/>
                </a:solidFill>
                <a:effectLst/>
              </a:rPr>
              <a:t>filter</a:t>
            </a:r>
            <a:r>
              <a:rPr lang="es-AR" sz="1200" b="1" i="1" u="none" strike="noStrike" dirty="0">
                <a:solidFill>
                  <a:schemeClr val="bg1"/>
                </a:solidFill>
                <a:effectLst/>
              </a:rPr>
              <a:t>(</a:t>
            </a:r>
            <a:r>
              <a:rPr lang="es-AR" sz="1200" b="1" i="1" u="none" strike="noStrike" dirty="0" err="1">
                <a:solidFill>
                  <a:schemeClr val="bg1"/>
                </a:solidFill>
                <a:effectLst/>
              </a:rPr>
              <a:t>complete.cases</a:t>
            </a:r>
            <a:r>
              <a:rPr lang="es-AR" sz="1200" b="1" i="1" u="none" strike="noStrike" dirty="0">
                <a:solidFill>
                  <a:schemeClr val="bg1"/>
                </a:solidFill>
                <a:effectLst/>
              </a:rPr>
              <a:t>(.))</a:t>
            </a:r>
          </a:p>
          <a:p>
            <a:endParaRPr lang="es-AR" sz="1200" dirty="0">
              <a:solidFill>
                <a:schemeClr val="bg1"/>
              </a:solidFill>
              <a:effectLst/>
            </a:endParaRPr>
          </a:p>
          <a:p>
            <a:r>
              <a:rPr lang="es-AR" sz="1200" b="1" i="1" u="none" strike="noStrike" dirty="0">
                <a:solidFill>
                  <a:schemeClr val="bg1"/>
                </a:solidFill>
                <a:effectLst/>
              </a:rPr>
              <a:t>#Adjr2</a:t>
            </a:r>
          </a:p>
          <a:p>
            <a:endParaRPr lang="es-AR" sz="1200" dirty="0">
              <a:solidFill>
                <a:schemeClr val="bg1"/>
              </a:solidFill>
              <a:effectLst/>
            </a:endParaRPr>
          </a:p>
          <a:p>
            <a:r>
              <a:rPr lang="es-AR" sz="1200" b="1" i="1" u="none" strike="noStrike" dirty="0">
                <a:solidFill>
                  <a:schemeClr val="bg1"/>
                </a:solidFill>
                <a:effectLst/>
              </a:rPr>
              <a:t>model_1 &lt;- lm(</a:t>
            </a:r>
            <a:r>
              <a:rPr lang="es-AR" sz="1200" b="1" i="1" u="none" strike="noStrike" dirty="0" err="1">
                <a:solidFill>
                  <a:schemeClr val="bg1"/>
                </a:solidFill>
                <a:effectLst/>
              </a:rPr>
              <a:t>profit~r_d_spend+marketing_spend,data</a:t>
            </a:r>
            <a:r>
              <a:rPr lang="es-AR" sz="1200" b="1" i="1" u="none" strike="noStrike" dirty="0">
                <a:solidFill>
                  <a:schemeClr val="bg1"/>
                </a:solidFill>
                <a:effectLst/>
              </a:rPr>
              <a:t> = </a:t>
            </a:r>
            <a:r>
              <a:rPr lang="es-AR" sz="1200" b="1" i="1" u="none" strike="noStrike" dirty="0" err="1">
                <a:solidFill>
                  <a:schemeClr val="bg1"/>
                </a:solidFill>
                <a:effectLst/>
              </a:rPr>
              <a:t>train_model</a:t>
            </a:r>
            <a:r>
              <a:rPr lang="es-AR" sz="1200" b="1" i="1" u="none" strike="noStrike" dirty="0">
                <a:solidFill>
                  <a:schemeClr val="bg1"/>
                </a:solidFill>
                <a:effectLst/>
              </a:rPr>
              <a:t>)</a:t>
            </a:r>
            <a:endParaRPr lang="es-AR" sz="1200" dirty="0">
              <a:solidFill>
                <a:schemeClr val="bg1"/>
              </a:solidFill>
              <a:effectLst/>
            </a:endParaRPr>
          </a:p>
          <a:p>
            <a:r>
              <a:rPr lang="es-AR" sz="1200" b="1" i="1" u="none" strike="noStrike" dirty="0" err="1">
                <a:solidFill>
                  <a:schemeClr val="bg1"/>
                </a:solidFill>
                <a:effectLst/>
              </a:rPr>
              <a:t>summary</a:t>
            </a:r>
            <a:r>
              <a:rPr lang="es-AR" sz="1200" b="1" i="1" u="none" strike="noStrike" dirty="0">
                <a:solidFill>
                  <a:schemeClr val="bg1"/>
                </a:solidFill>
                <a:effectLst/>
              </a:rPr>
              <a:t>(model_1)</a:t>
            </a:r>
          </a:p>
          <a:p>
            <a:endParaRPr lang="es-AR" sz="1200" dirty="0">
              <a:solidFill>
                <a:schemeClr val="bg1"/>
              </a:solidFill>
              <a:effectLst/>
            </a:endParaRPr>
          </a:p>
          <a:p>
            <a:r>
              <a:rPr lang="es-AR" sz="1200" b="1" i="1" u="none" strike="noStrike" dirty="0">
                <a:solidFill>
                  <a:schemeClr val="bg1"/>
                </a:solidFill>
                <a:effectLst/>
              </a:rPr>
              <a:t>#BIC</a:t>
            </a:r>
            <a:endParaRPr lang="es-AR" sz="1200" dirty="0">
              <a:solidFill>
                <a:schemeClr val="bg1"/>
              </a:solidFill>
              <a:effectLst/>
            </a:endParaRPr>
          </a:p>
          <a:p>
            <a:r>
              <a:rPr lang="es-AR" sz="1200" b="1" i="1" u="none" strike="noStrike" dirty="0">
                <a:solidFill>
                  <a:schemeClr val="bg1"/>
                </a:solidFill>
                <a:effectLst/>
              </a:rPr>
              <a:t>model_2 &lt;- lm(</a:t>
            </a:r>
            <a:r>
              <a:rPr lang="es-AR" sz="1200" b="1" i="1" u="none" strike="noStrike" dirty="0" err="1">
                <a:solidFill>
                  <a:schemeClr val="bg1"/>
                </a:solidFill>
                <a:effectLst/>
              </a:rPr>
              <a:t>profit~r_d_spend,data</a:t>
            </a:r>
            <a:r>
              <a:rPr lang="es-AR" sz="1200" b="1" i="1" u="none" strike="noStrike" dirty="0">
                <a:solidFill>
                  <a:schemeClr val="bg1"/>
                </a:solidFill>
                <a:effectLst/>
              </a:rPr>
              <a:t> = </a:t>
            </a:r>
            <a:r>
              <a:rPr lang="es-AR" sz="1200" b="1" i="1" u="none" strike="noStrike" dirty="0" err="1">
                <a:solidFill>
                  <a:schemeClr val="bg1"/>
                </a:solidFill>
                <a:effectLst/>
              </a:rPr>
              <a:t>train_model</a:t>
            </a:r>
            <a:r>
              <a:rPr lang="es-AR" sz="1200" b="1" i="1" u="none" strike="noStrike" dirty="0">
                <a:solidFill>
                  <a:schemeClr val="bg1"/>
                </a:solidFill>
                <a:effectLst/>
              </a:rPr>
              <a:t>)</a:t>
            </a:r>
            <a:endParaRPr lang="es-AR" sz="1200" dirty="0">
              <a:solidFill>
                <a:schemeClr val="bg1"/>
              </a:solidFill>
              <a:effectLst/>
            </a:endParaRPr>
          </a:p>
          <a:p>
            <a:r>
              <a:rPr lang="es-AR" sz="1200" b="1" i="1" u="none" strike="noStrike" dirty="0" err="1">
                <a:solidFill>
                  <a:schemeClr val="bg1"/>
                </a:solidFill>
                <a:effectLst/>
              </a:rPr>
              <a:t>summary</a:t>
            </a:r>
            <a:r>
              <a:rPr lang="es-AR" sz="1200" b="1" i="1" u="none" strike="noStrike" dirty="0">
                <a:solidFill>
                  <a:schemeClr val="bg1"/>
                </a:solidFill>
                <a:effectLst/>
              </a:rPr>
              <a:t>(model_2)</a:t>
            </a:r>
            <a:endParaRPr lang="es-AR" sz="1200" dirty="0">
              <a:solidFill>
                <a:schemeClr val="bg1"/>
              </a:solidFill>
              <a:effectLst/>
            </a:endParaRPr>
          </a:p>
        </p:txBody>
      </p:sp>
      <p:sp>
        <p:nvSpPr>
          <p:cNvPr id="4" name="CuadroTexto 3">
            <a:extLst>
              <a:ext uri="{FF2B5EF4-FFF2-40B4-BE49-F238E27FC236}">
                <a16:creationId xmlns:a16="http://schemas.microsoft.com/office/drawing/2014/main" id="{05B13E51-BE61-7F0E-1EC4-2C9188B5253E}"/>
              </a:ext>
            </a:extLst>
          </p:cNvPr>
          <p:cNvSpPr txBox="1"/>
          <p:nvPr/>
        </p:nvSpPr>
        <p:spPr>
          <a:xfrm>
            <a:off x="320737" y="5307457"/>
            <a:ext cx="4882619" cy="461665"/>
          </a:xfrm>
          <a:prstGeom prst="rect">
            <a:avLst/>
          </a:prstGeom>
          <a:noFill/>
        </p:spPr>
        <p:txBody>
          <a:bodyPr wrap="none" rtlCol="0">
            <a:spAutoFit/>
          </a:bodyPr>
          <a:lstStyle/>
          <a:p>
            <a:r>
              <a:rPr lang="es-AR" sz="1200" dirty="0">
                <a:solidFill>
                  <a:schemeClr val="bg1"/>
                </a:solidFill>
              </a:rPr>
              <a:t>Vemos las distintas salidas del comando </a:t>
            </a:r>
            <a:r>
              <a:rPr lang="es-AR" sz="1200" dirty="0" err="1">
                <a:solidFill>
                  <a:schemeClr val="bg1"/>
                </a:solidFill>
              </a:rPr>
              <a:t>summary</a:t>
            </a:r>
            <a:r>
              <a:rPr lang="es-AR" sz="1200" dirty="0">
                <a:solidFill>
                  <a:schemeClr val="bg1"/>
                </a:solidFill>
              </a:rPr>
              <a:t> para cada modelo</a:t>
            </a:r>
          </a:p>
          <a:p>
            <a:r>
              <a:rPr lang="es-AR" sz="1200" dirty="0">
                <a:solidFill>
                  <a:schemeClr val="bg1"/>
                </a:solidFill>
              </a:rPr>
              <a:t>y analizamos cual es el mas eficiente</a:t>
            </a:r>
          </a:p>
        </p:txBody>
      </p:sp>
      <p:sp>
        <p:nvSpPr>
          <p:cNvPr id="7" name="CuadroTexto 6">
            <a:extLst>
              <a:ext uri="{FF2B5EF4-FFF2-40B4-BE49-F238E27FC236}">
                <a16:creationId xmlns:a16="http://schemas.microsoft.com/office/drawing/2014/main" id="{6996C845-E85D-8741-0825-54762FFDBA44}"/>
              </a:ext>
            </a:extLst>
          </p:cNvPr>
          <p:cNvSpPr txBox="1"/>
          <p:nvPr/>
        </p:nvSpPr>
        <p:spPr>
          <a:xfrm>
            <a:off x="320737" y="612552"/>
            <a:ext cx="6198432" cy="369332"/>
          </a:xfrm>
          <a:prstGeom prst="rect">
            <a:avLst/>
          </a:prstGeom>
          <a:noFill/>
        </p:spPr>
        <p:txBody>
          <a:bodyPr wrap="square">
            <a:spAutoFit/>
          </a:bodyPr>
          <a:lstStyle/>
          <a:p>
            <a:r>
              <a:rPr lang="es-AR" b="1" dirty="0">
                <a:solidFill>
                  <a:schemeClr val="bg1"/>
                </a:solidFill>
              </a:rPr>
              <a:t>Regresión Lineal Múltiple</a:t>
            </a:r>
          </a:p>
        </p:txBody>
      </p:sp>
      <p:pic>
        <p:nvPicPr>
          <p:cNvPr id="6" name="Imagen 5">
            <a:hlinkClick r:id="rId5" action="ppaction://hlinksldjump"/>
            <a:extLst>
              <a:ext uri="{FF2B5EF4-FFF2-40B4-BE49-F238E27FC236}">
                <a16:creationId xmlns:a16="http://schemas.microsoft.com/office/drawing/2014/main" id="{F4A6CAD8-9F23-BAA2-7F18-33064C7E2B66}"/>
              </a:ext>
            </a:extLst>
          </p:cNvPr>
          <p:cNvPicPr>
            <a:picLocks noChangeAspect="1"/>
          </p:cNvPicPr>
          <p:nvPr/>
        </p:nvPicPr>
        <p:blipFill>
          <a:blip r:embed="rId6"/>
          <a:stretch>
            <a:fillRect/>
          </a:stretch>
        </p:blipFill>
        <p:spPr>
          <a:xfrm>
            <a:off x="11616117" y="6190795"/>
            <a:ext cx="408467" cy="365792"/>
          </a:xfrm>
          <a:prstGeom prst="rect">
            <a:avLst/>
          </a:prstGeom>
        </p:spPr>
      </p:pic>
    </p:spTree>
    <p:extLst>
      <p:ext uri="{BB962C8B-B14F-4D97-AF65-F5344CB8AC3E}">
        <p14:creationId xmlns:p14="http://schemas.microsoft.com/office/powerpoint/2010/main" val="2568147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B85D314-FEDB-CE8A-2949-1C1F2F3D016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pie de página 1">
            <a:extLst>
              <a:ext uri="{FF2B5EF4-FFF2-40B4-BE49-F238E27FC236}">
                <a16:creationId xmlns:a16="http://schemas.microsoft.com/office/drawing/2014/main" id="{5B6D8F03-906F-F0BA-69B3-830A1ED18615}"/>
              </a:ext>
            </a:extLst>
          </p:cNvPr>
          <p:cNvSpPr>
            <a:spLocks noGrp="1"/>
          </p:cNvSpPr>
          <p:nvPr>
            <p:ph type="ftr" idx="2"/>
          </p:nvPr>
        </p:nvSpPr>
        <p:spPr/>
        <p:txBody>
          <a:bodyPr/>
          <a:lstStyle/>
          <a:p>
            <a:r>
              <a:rPr lang="es-AR" i="1" dirty="0"/>
              <a:t>Manuel Alejandro Ruiz Miranda</a:t>
            </a:r>
          </a:p>
        </p:txBody>
      </p:sp>
      <p:pic>
        <p:nvPicPr>
          <p:cNvPr id="7" name="Imagen 6">
            <a:extLst>
              <a:ext uri="{FF2B5EF4-FFF2-40B4-BE49-F238E27FC236}">
                <a16:creationId xmlns:a16="http://schemas.microsoft.com/office/drawing/2014/main" id="{13FA3FCF-ED63-85DC-9B29-38481D7BBDD2}"/>
              </a:ext>
            </a:extLst>
          </p:cNvPr>
          <p:cNvPicPr>
            <a:picLocks noChangeAspect="1"/>
          </p:cNvPicPr>
          <p:nvPr/>
        </p:nvPicPr>
        <p:blipFill rotWithShape="1">
          <a:blip r:embed="rId4"/>
          <a:srcRect l="2989" t="3489" r="3194" b="4071"/>
          <a:stretch/>
        </p:blipFill>
        <p:spPr>
          <a:xfrm>
            <a:off x="395393" y="2435285"/>
            <a:ext cx="5212975" cy="3407928"/>
          </a:xfrm>
          <a:prstGeom prst="rect">
            <a:avLst/>
          </a:prstGeom>
        </p:spPr>
      </p:pic>
      <p:pic>
        <p:nvPicPr>
          <p:cNvPr id="9" name="Imagen 8">
            <a:extLst>
              <a:ext uri="{FF2B5EF4-FFF2-40B4-BE49-F238E27FC236}">
                <a16:creationId xmlns:a16="http://schemas.microsoft.com/office/drawing/2014/main" id="{2C798E92-7145-FC25-033B-C20EAF1C338C}"/>
              </a:ext>
            </a:extLst>
          </p:cNvPr>
          <p:cNvPicPr>
            <a:picLocks noChangeAspect="1"/>
          </p:cNvPicPr>
          <p:nvPr/>
        </p:nvPicPr>
        <p:blipFill rotWithShape="1">
          <a:blip r:embed="rId5"/>
          <a:srcRect l="3487" t="4890" r="3563" b="6048"/>
          <a:stretch/>
        </p:blipFill>
        <p:spPr>
          <a:xfrm>
            <a:off x="6185013" y="2392867"/>
            <a:ext cx="5546803" cy="3407928"/>
          </a:xfrm>
          <a:prstGeom prst="rect">
            <a:avLst/>
          </a:prstGeom>
        </p:spPr>
      </p:pic>
      <p:sp>
        <p:nvSpPr>
          <p:cNvPr id="5" name="CuadroTexto 4">
            <a:extLst>
              <a:ext uri="{FF2B5EF4-FFF2-40B4-BE49-F238E27FC236}">
                <a16:creationId xmlns:a16="http://schemas.microsoft.com/office/drawing/2014/main" id="{6A4E191C-26CB-DFD1-A907-96906E69A3A3}"/>
              </a:ext>
            </a:extLst>
          </p:cNvPr>
          <p:cNvSpPr txBox="1"/>
          <p:nvPr/>
        </p:nvSpPr>
        <p:spPr>
          <a:xfrm>
            <a:off x="395393" y="1088960"/>
            <a:ext cx="5212975" cy="1107996"/>
          </a:xfrm>
          <a:prstGeom prst="rect">
            <a:avLst/>
          </a:prstGeom>
          <a:noFill/>
        </p:spPr>
        <p:txBody>
          <a:bodyPr wrap="square">
            <a:spAutoFit/>
          </a:bodyPr>
          <a:lstStyle/>
          <a:p>
            <a:r>
              <a:rPr lang="es-AR" sz="1200" b="0" i="0" u="none" strike="noStrike" dirty="0">
                <a:solidFill>
                  <a:schemeClr val="bg1"/>
                </a:solidFill>
                <a:effectLst/>
              </a:rPr>
              <a:t>Tomando en cuenta la información que nos entrega cada modelo ,vemos que, en todos la variable realmente significativa es </a:t>
            </a:r>
            <a:r>
              <a:rPr lang="es-AR" sz="1200" b="0" i="0" u="none" strike="noStrike" dirty="0" err="1">
                <a:solidFill>
                  <a:schemeClr val="bg1"/>
                </a:solidFill>
                <a:effectLst/>
              </a:rPr>
              <a:t>r_d_spend</a:t>
            </a:r>
            <a:r>
              <a:rPr lang="es-AR" sz="1200" b="0" i="0" u="none" strike="noStrike" dirty="0">
                <a:solidFill>
                  <a:schemeClr val="bg1"/>
                </a:solidFill>
                <a:effectLst/>
              </a:rPr>
              <a:t> ,lo cual concuerda con lo expresado por el criterio Bayesiano en el </a:t>
            </a:r>
            <a:r>
              <a:rPr lang="es-AR" sz="1200" b="0" i="0" u="none" strike="noStrike" dirty="0" err="1">
                <a:solidFill>
                  <a:schemeClr val="bg1"/>
                </a:solidFill>
                <a:effectLst/>
              </a:rPr>
              <a:t>feature</a:t>
            </a:r>
            <a:r>
              <a:rPr lang="es-AR" sz="1200" b="0" i="0" u="none" strike="noStrike" dirty="0">
                <a:solidFill>
                  <a:schemeClr val="bg1"/>
                </a:solidFill>
                <a:effectLst/>
              </a:rPr>
              <a:t> </a:t>
            </a:r>
            <a:r>
              <a:rPr lang="es-AR" sz="1200" b="0" i="0" u="none" strike="noStrike" dirty="0" err="1">
                <a:solidFill>
                  <a:schemeClr val="bg1"/>
                </a:solidFill>
                <a:effectLst/>
              </a:rPr>
              <a:t>selection</a:t>
            </a:r>
            <a:r>
              <a:rPr lang="es-AR" sz="1200" b="0" i="0" u="none" strike="noStrike" dirty="0">
                <a:solidFill>
                  <a:schemeClr val="bg1"/>
                </a:solidFill>
                <a:effectLst/>
              </a:rPr>
              <a:t> (BSS),por lo tanto el modelo a estimar va a ser rmodel_2,el cual explica en esta primer instancia al  93.5% de las observaciones</a:t>
            </a:r>
            <a:r>
              <a:rPr lang="es-AR" b="0" i="0" u="none" strike="noStrike" dirty="0">
                <a:solidFill>
                  <a:srgbClr val="000000"/>
                </a:solidFill>
                <a:effectLst/>
              </a:rPr>
              <a:t>.</a:t>
            </a:r>
            <a:endParaRPr lang="es-AR" dirty="0"/>
          </a:p>
        </p:txBody>
      </p:sp>
      <p:sp>
        <p:nvSpPr>
          <p:cNvPr id="6" name="CuadroTexto 5">
            <a:extLst>
              <a:ext uri="{FF2B5EF4-FFF2-40B4-BE49-F238E27FC236}">
                <a16:creationId xmlns:a16="http://schemas.microsoft.com/office/drawing/2014/main" id="{E7950D33-6863-38AC-62E6-7C0ACC963E89}"/>
              </a:ext>
            </a:extLst>
          </p:cNvPr>
          <p:cNvSpPr txBox="1"/>
          <p:nvPr/>
        </p:nvSpPr>
        <p:spPr>
          <a:xfrm>
            <a:off x="395393" y="481299"/>
            <a:ext cx="6093500" cy="369332"/>
          </a:xfrm>
          <a:prstGeom prst="rect">
            <a:avLst/>
          </a:prstGeom>
          <a:noFill/>
        </p:spPr>
        <p:txBody>
          <a:bodyPr wrap="square">
            <a:spAutoFit/>
          </a:bodyPr>
          <a:lstStyle/>
          <a:p>
            <a:r>
              <a:rPr lang="es-AR" b="1" dirty="0">
                <a:solidFill>
                  <a:schemeClr val="bg1"/>
                </a:solidFill>
              </a:rPr>
              <a:t>Regresión Lineal Múltiple</a:t>
            </a:r>
          </a:p>
        </p:txBody>
      </p:sp>
      <p:pic>
        <p:nvPicPr>
          <p:cNvPr id="4" name="Imagen 3">
            <a:hlinkClick r:id="rId6" action="ppaction://hlinksldjump"/>
            <a:extLst>
              <a:ext uri="{FF2B5EF4-FFF2-40B4-BE49-F238E27FC236}">
                <a16:creationId xmlns:a16="http://schemas.microsoft.com/office/drawing/2014/main" id="{D3879B8B-88AA-6FA1-5439-BA866539141C}"/>
              </a:ext>
            </a:extLst>
          </p:cNvPr>
          <p:cNvPicPr>
            <a:picLocks noChangeAspect="1"/>
          </p:cNvPicPr>
          <p:nvPr/>
        </p:nvPicPr>
        <p:blipFill>
          <a:blip r:embed="rId7"/>
          <a:stretch>
            <a:fillRect/>
          </a:stretch>
        </p:blipFill>
        <p:spPr>
          <a:xfrm>
            <a:off x="11527582" y="6146501"/>
            <a:ext cx="408467" cy="365792"/>
          </a:xfrm>
          <a:prstGeom prst="rect">
            <a:avLst/>
          </a:prstGeom>
        </p:spPr>
      </p:pic>
    </p:spTree>
    <p:extLst>
      <p:ext uri="{BB962C8B-B14F-4D97-AF65-F5344CB8AC3E}">
        <p14:creationId xmlns:p14="http://schemas.microsoft.com/office/powerpoint/2010/main" val="1634385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64A9964-F4CD-1775-2A1D-FDD99C8D352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45000"/>
                    </a14:imgEffect>
                  </a14:imgLayer>
                </a14:imgProps>
              </a:ext>
              <a:ext uri="{28A0092B-C50C-407E-A947-70E740481C1C}">
                <a14:useLocalDpi xmlns:a14="http://schemas.microsoft.com/office/drawing/2010/main" val="0"/>
              </a:ext>
            </a:extLst>
          </a:blip>
          <a:stretch>
            <a:fillRect/>
          </a:stretch>
        </p:blipFill>
        <p:spPr>
          <a:xfrm>
            <a:off x="0" y="34498"/>
            <a:ext cx="12192000" cy="6858000"/>
          </a:xfrm>
          <a:prstGeom prst="rect">
            <a:avLst/>
          </a:prstGeom>
        </p:spPr>
      </p:pic>
      <p:sp>
        <p:nvSpPr>
          <p:cNvPr id="2" name="Marcador de pie de página 1">
            <a:extLst>
              <a:ext uri="{FF2B5EF4-FFF2-40B4-BE49-F238E27FC236}">
                <a16:creationId xmlns:a16="http://schemas.microsoft.com/office/drawing/2014/main" id="{9651DE25-726D-21B3-3475-30AEB8791BA1}"/>
              </a:ext>
            </a:extLst>
          </p:cNvPr>
          <p:cNvSpPr>
            <a:spLocks noGrp="1"/>
          </p:cNvSpPr>
          <p:nvPr>
            <p:ph type="ftr" idx="2"/>
          </p:nvPr>
        </p:nvSpPr>
        <p:spPr/>
        <p:txBody>
          <a:bodyPr/>
          <a:lstStyle/>
          <a:p>
            <a:r>
              <a:rPr lang="es-AR" i="1" dirty="0"/>
              <a:t>Manuel Alejandro Ruiz Miranda</a:t>
            </a:r>
          </a:p>
        </p:txBody>
      </p:sp>
      <p:pic>
        <p:nvPicPr>
          <p:cNvPr id="7" name="Imagen 6">
            <a:extLst>
              <a:ext uri="{FF2B5EF4-FFF2-40B4-BE49-F238E27FC236}">
                <a16:creationId xmlns:a16="http://schemas.microsoft.com/office/drawing/2014/main" id="{DE8184BB-0194-2786-A21B-2F16806A41B3}"/>
              </a:ext>
            </a:extLst>
          </p:cNvPr>
          <p:cNvPicPr>
            <a:picLocks noChangeAspect="1"/>
          </p:cNvPicPr>
          <p:nvPr/>
        </p:nvPicPr>
        <p:blipFill rotWithShape="1">
          <a:blip r:embed="rId4"/>
          <a:srcRect l="1905" t="30310" r="5344" b="6158"/>
          <a:stretch/>
        </p:blipFill>
        <p:spPr>
          <a:xfrm>
            <a:off x="402480" y="3164770"/>
            <a:ext cx="4867338" cy="3210835"/>
          </a:xfrm>
          <a:prstGeom prst="rect">
            <a:avLst/>
          </a:prstGeom>
        </p:spPr>
      </p:pic>
      <p:pic>
        <p:nvPicPr>
          <p:cNvPr id="9" name="Imagen 8">
            <a:extLst>
              <a:ext uri="{FF2B5EF4-FFF2-40B4-BE49-F238E27FC236}">
                <a16:creationId xmlns:a16="http://schemas.microsoft.com/office/drawing/2014/main" id="{F1F25719-1779-718E-7B80-9EB94644E6C7}"/>
              </a:ext>
            </a:extLst>
          </p:cNvPr>
          <p:cNvPicPr>
            <a:picLocks noChangeAspect="1"/>
          </p:cNvPicPr>
          <p:nvPr/>
        </p:nvPicPr>
        <p:blipFill rotWithShape="1">
          <a:blip r:embed="rId5"/>
          <a:srcRect t="25146"/>
          <a:stretch/>
        </p:blipFill>
        <p:spPr>
          <a:xfrm>
            <a:off x="6260094" y="3122588"/>
            <a:ext cx="5291448" cy="3233932"/>
          </a:xfrm>
          <a:prstGeom prst="rect">
            <a:avLst/>
          </a:prstGeom>
        </p:spPr>
      </p:pic>
      <p:sp>
        <p:nvSpPr>
          <p:cNvPr id="5" name="CuadroTexto 4">
            <a:extLst>
              <a:ext uri="{FF2B5EF4-FFF2-40B4-BE49-F238E27FC236}">
                <a16:creationId xmlns:a16="http://schemas.microsoft.com/office/drawing/2014/main" id="{51DFEDC8-FF04-E3DB-B9B0-44D26026DE14}"/>
              </a:ext>
            </a:extLst>
          </p:cNvPr>
          <p:cNvSpPr txBox="1"/>
          <p:nvPr/>
        </p:nvSpPr>
        <p:spPr>
          <a:xfrm>
            <a:off x="402480" y="685148"/>
            <a:ext cx="4522381" cy="2308324"/>
          </a:xfrm>
          <a:prstGeom prst="rect">
            <a:avLst/>
          </a:prstGeom>
          <a:noFill/>
        </p:spPr>
        <p:txBody>
          <a:bodyPr wrap="square">
            <a:spAutoFit/>
          </a:bodyPr>
          <a:lstStyle/>
          <a:p>
            <a:r>
              <a:rPr lang="es-AR" sz="1200" b="0" i="0" u="none" strike="noStrike" dirty="0">
                <a:solidFill>
                  <a:schemeClr val="bg1"/>
                </a:solidFill>
                <a:effectLst/>
              </a:rPr>
              <a:t>Validación de condiciones, vamos a aplicar diferentes criterios para evaluar si nuestro modelo,model_2,cumple con las condiciones para poder realizar una regresión lineal múltiple sobre los datos y a partir de este modelo obtener predicciones.</a:t>
            </a:r>
          </a:p>
          <a:p>
            <a:endParaRPr lang="es-AR" sz="1200" dirty="0">
              <a:solidFill>
                <a:schemeClr val="bg1"/>
              </a:solidFill>
              <a:effectLst/>
            </a:endParaRPr>
          </a:p>
          <a:p>
            <a:r>
              <a:rPr lang="es-AR" sz="1200" b="0" i="0" u="none" strike="noStrike" dirty="0">
                <a:solidFill>
                  <a:schemeClr val="bg1"/>
                </a:solidFill>
                <a:effectLst/>
              </a:rPr>
              <a:t>Verificamos, Normalidad, Independencia y homocedasticidad.</a:t>
            </a:r>
          </a:p>
          <a:p>
            <a:endParaRPr lang="es-AR" sz="1200" dirty="0">
              <a:solidFill>
                <a:schemeClr val="bg1"/>
              </a:solidFill>
              <a:effectLst/>
            </a:endParaRPr>
          </a:p>
          <a:p>
            <a:r>
              <a:rPr lang="es-AR" sz="1200" b="1" i="1" u="none" strike="noStrike" dirty="0" err="1">
                <a:solidFill>
                  <a:schemeClr val="bg1"/>
                </a:solidFill>
                <a:effectLst/>
              </a:rPr>
              <a:t>shapiro.test</a:t>
            </a:r>
            <a:r>
              <a:rPr lang="es-AR" sz="1200" b="1" i="1" u="none" strike="noStrike" dirty="0">
                <a:solidFill>
                  <a:schemeClr val="bg1"/>
                </a:solidFill>
                <a:effectLst/>
              </a:rPr>
              <a:t>(</a:t>
            </a:r>
            <a:r>
              <a:rPr lang="es-AR" sz="1200" b="1" i="1" u="none" strike="noStrike" dirty="0" err="1">
                <a:solidFill>
                  <a:schemeClr val="bg1"/>
                </a:solidFill>
                <a:effectLst/>
              </a:rPr>
              <a:t>resid</a:t>
            </a:r>
            <a:r>
              <a:rPr lang="es-AR" sz="1200" b="1" i="1" u="none" strike="noStrike" dirty="0">
                <a:solidFill>
                  <a:schemeClr val="bg1"/>
                </a:solidFill>
                <a:effectLst/>
              </a:rPr>
              <a:t>(model_2))</a:t>
            </a:r>
          </a:p>
          <a:p>
            <a:endParaRPr lang="es-AR" sz="1200" dirty="0">
              <a:solidFill>
                <a:schemeClr val="bg1"/>
              </a:solidFill>
              <a:effectLst/>
            </a:endParaRPr>
          </a:p>
          <a:p>
            <a:r>
              <a:rPr lang="es-AR" sz="1200" b="1" i="1" u="none" strike="noStrike" dirty="0" err="1">
                <a:solidFill>
                  <a:schemeClr val="bg1"/>
                </a:solidFill>
                <a:effectLst/>
              </a:rPr>
              <a:t>dwtest</a:t>
            </a:r>
            <a:r>
              <a:rPr lang="es-AR" sz="1200" b="1" i="1" u="none" strike="noStrike" dirty="0">
                <a:solidFill>
                  <a:schemeClr val="bg1"/>
                </a:solidFill>
                <a:effectLst/>
              </a:rPr>
              <a:t>(model_2)</a:t>
            </a:r>
          </a:p>
          <a:p>
            <a:endParaRPr lang="es-AR" sz="1200" dirty="0">
              <a:solidFill>
                <a:schemeClr val="bg1"/>
              </a:solidFill>
              <a:effectLst/>
            </a:endParaRPr>
          </a:p>
          <a:p>
            <a:r>
              <a:rPr lang="es-AR" sz="1200" b="1" i="1" u="none" strike="noStrike" dirty="0" err="1">
                <a:solidFill>
                  <a:schemeClr val="bg1"/>
                </a:solidFill>
                <a:effectLst/>
              </a:rPr>
              <a:t>bptest</a:t>
            </a:r>
            <a:r>
              <a:rPr lang="es-AR" sz="1200" b="1" i="1" u="none" strike="noStrike" dirty="0">
                <a:solidFill>
                  <a:schemeClr val="bg1"/>
                </a:solidFill>
                <a:effectLst/>
              </a:rPr>
              <a:t>(model_2)</a:t>
            </a:r>
            <a:endParaRPr lang="es-AR" sz="1200" dirty="0">
              <a:solidFill>
                <a:schemeClr val="bg1"/>
              </a:solidFill>
              <a:effectLst/>
            </a:endParaRPr>
          </a:p>
        </p:txBody>
      </p:sp>
      <p:sp>
        <p:nvSpPr>
          <p:cNvPr id="8" name="CuadroTexto 7">
            <a:extLst>
              <a:ext uri="{FF2B5EF4-FFF2-40B4-BE49-F238E27FC236}">
                <a16:creationId xmlns:a16="http://schemas.microsoft.com/office/drawing/2014/main" id="{CD455955-EA6D-5739-F83D-E028F68D6D47}"/>
              </a:ext>
            </a:extLst>
          </p:cNvPr>
          <p:cNvSpPr txBox="1"/>
          <p:nvPr/>
        </p:nvSpPr>
        <p:spPr>
          <a:xfrm>
            <a:off x="6095700" y="1386281"/>
            <a:ext cx="5031071" cy="1200329"/>
          </a:xfrm>
          <a:prstGeom prst="rect">
            <a:avLst/>
          </a:prstGeom>
          <a:noFill/>
        </p:spPr>
        <p:txBody>
          <a:bodyPr wrap="square">
            <a:spAutoFit/>
          </a:bodyPr>
          <a:lstStyle/>
          <a:p>
            <a:r>
              <a:rPr lang="es-AR" sz="1200" b="0" i="0" u="none" strike="noStrike" dirty="0">
                <a:solidFill>
                  <a:schemeClr val="bg1"/>
                </a:solidFill>
                <a:effectLst/>
              </a:rPr>
              <a:t>Como podemos ver en esta primera aproximación el p-</a:t>
            </a:r>
            <a:r>
              <a:rPr lang="es-AR" sz="1200" b="0" i="0" u="none" strike="noStrike" dirty="0" err="1">
                <a:solidFill>
                  <a:schemeClr val="bg1"/>
                </a:solidFill>
                <a:effectLst/>
              </a:rPr>
              <a:t>value</a:t>
            </a:r>
            <a:r>
              <a:rPr lang="es-AR" sz="1200" b="0" i="0" u="none" strike="noStrike" dirty="0">
                <a:solidFill>
                  <a:schemeClr val="bg1"/>
                </a:solidFill>
                <a:effectLst/>
              </a:rPr>
              <a:t> de </a:t>
            </a:r>
            <a:r>
              <a:rPr lang="es-AR" sz="1200" b="0" i="0" u="none" strike="noStrike" dirty="0" err="1">
                <a:solidFill>
                  <a:schemeClr val="bg1"/>
                </a:solidFill>
                <a:effectLst/>
              </a:rPr>
              <a:t>shapiro</a:t>
            </a:r>
            <a:r>
              <a:rPr lang="es-AR" sz="1200" b="0" i="0" u="none" strike="noStrike" dirty="0">
                <a:solidFill>
                  <a:schemeClr val="bg1"/>
                </a:solidFill>
                <a:effectLst/>
              </a:rPr>
              <a:t> es menor a 0.05 ,lo cual estaría incumpliendo con la condición de que los residuos están distribuidos de forma homogénea, el siguiente grafico, muestra la situación.</a:t>
            </a:r>
          </a:p>
          <a:p>
            <a:endParaRPr lang="es-AR" sz="1200" dirty="0">
              <a:solidFill>
                <a:schemeClr val="bg1"/>
              </a:solidFill>
              <a:effectLst/>
            </a:endParaRPr>
          </a:p>
          <a:p>
            <a:r>
              <a:rPr lang="es-AR" sz="1200" b="0" i="0" u="none" strike="noStrike" dirty="0" err="1">
                <a:solidFill>
                  <a:schemeClr val="bg1"/>
                </a:solidFill>
                <a:effectLst/>
              </a:rPr>
              <a:t>i</a:t>
            </a:r>
            <a:r>
              <a:rPr lang="es-AR" sz="1200" b="1" i="1" u="none" strike="noStrike" dirty="0" err="1">
                <a:solidFill>
                  <a:schemeClr val="bg1"/>
                </a:solidFill>
                <a:effectLst/>
              </a:rPr>
              <a:t>nfluencePlot</a:t>
            </a:r>
            <a:r>
              <a:rPr lang="es-AR" sz="1200" b="1" i="1" u="none" strike="noStrike" dirty="0">
                <a:solidFill>
                  <a:schemeClr val="bg1"/>
                </a:solidFill>
                <a:effectLst/>
              </a:rPr>
              <a:t>(model_2)</a:t>
            </a:r>
            <a:endParaRPr lang="es-AR" sz="1200" dirty="0">
              <a:solidFill>
                <a:schemeClr val="bg1"/>
              </a:solidFill>
              <a:effectLst/>
            </a:endParaRPr>
          </a:p>
        </p:txBody>
      </p:sp>
      <p:sp>
        <p:nvSpPr>
          <p:cNvPr id="6" name="CuadroTexto 5">
            <a:extLst>
              <a:ext uri="{FF2B5EF4-FFF2-40B4-BE49-F238E27FC236}">
                <a16:creationId xmlns:a16="http://schemas.microsoft.com/office/drawing/2014/main" id="{97E5F63F-CA77-1831-D8B5-6CDB7849828D}"/>
              </a:ext>
            </a:extLst>
          </p:cNvPr>
          <p:cNvSpPr txBox="1"/>
          <p:nvPr/>
        </p:nvSpPr>
        <p:spPr>
          <a:xfrm>
            <a:off x="402480" y="297729"/>
            <a:ext cx="6198432" cy="369332"/>
          </a:xfrm>
          <a:prstGeom prst="rect">
            <a:avLst/>
          </a:prstGeom>
          <a:noFill/>
        </p:spPr>
        <p:txBody>
          <a:bodyPr wrap="square">
            <a:spAutoFit/>
          </a:bodyPr>
          <a:lstStyle/>
          <a:p>
            <a:r>
              <a:rPr lang="es-AR" b="1" dirty="0">
                <a:solidFill>
                  <a:schemeClr val="bg1"/>
                </a:solidFill>
              </a:rPr>
              <a:t>Regresión Lineal Múltiple</a:t>
            </a:r>
          </a:p>
        </p:txBody>
      </p:sp>
      <p:pic>
        <p:nvPicPr>
          <p:cNvPr id="4" name="Imagen 3">
            <a:hlinkClick r:id="rId6" action="ppaction://hlinksldjump"/>
            <a:extLst>
              <a:ext uri="{FF2B5EF4-FFF2-40B4-BE49-F238E27FC236}">
                <a16:creationId xmlns:a16="http://schemas.microsoft.com/office/drawing/2014/main" id="{C7FDA92F-569E-5034-E6AF-A891A97294D1}"/>
              </a:ext>
            </a:extLst>
          </p:cNvPr>
          <p:cNvPicPr>
            <a:picLocks noChangeAspect="1"/>
          </p:cNvPicPr>
          <p:nvPr/>
        </p:nvPicPr>
        <p:blipFill>
          <a:blip r:embed="rId7"/>
          <a:stretch>
            <a:fillRect/>
          </a:stretch>
        </p:blipFill>
        <p:spPr>
          <a:xfrm>
            <a:off x="11584686" y="6375605"/>
            <a:ext cx="408467" cy="365792"/>
          </a:xfrm>
          <a:prstGeom prst="rect">
            <a:avLst/>
          </a:prstGeom>
        </p:spPr>
      </p:pic>
    </p:spTree>
    <p:extLst>
      <p:ext uri="{BB962C8B-B14F-4D97-AF65-F5344CB8AC3E}">
        <p14:creationId xmlns:p14="http://schemas.microsoft.com/office/powerpoint/2010/main" val="5236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6F987CF-5C8B-864E-470C-5FA45517E35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pie de página 1">
            <a:extLst>
              <a:ext uri="{FF2B5EF4-FFF2-40B4-BE49-F238E27FC236}">
                <a16:creationId xmlns:a16="http://schemas.microsoft.com/office/drawing/2014/main" id="{3E19D294-4EF6-7C96-2464-AB662878F1A3}"/>
              </a:ext>
            </a:extLst>
          </p:cNvPr>
          <p:cNvSpPr>
            <a:spLocks noGrp="1"/>
          </p:cNvSpPr>
          <p:nvPr>
            <p:ph type="ftr" idx="2"/>
          </p:nvPr>
        </p:nvSpPr>
        <p:spPr/>
        <p:txBody>
          <a:bodyPr/>
          <a:lstStyle/>
          <a:p>
            <a:r>
              <a:rPr lang="es-AR" i="1" dirty="0"/>
              <a:t>Manuel Alejandro Ruiz Miranda</a:t>
            </a:r>
          </a:p>
        </p:txBody>
      </p:sp>
      <p:pic>
        <p:nvPicPr>
          <p:cNvPr id="9" name="Imagen 8">
            <a:extLst>
              <a:ext uri="{FF2B5EF4-FFF2-40B4-BE49-F238E27FC236}">
                <a16:creationId xmlns:a16="http://schemas.microsoft.com/office/drawing/2014/main" id="{22430835-2A66-4B4F-4FBE-0E5BAA9C2DF2}"/>
              </a:ext>
            </a:extLst>
          </p:cNvPr>
          <p:cNvPicPr>
            <a:picLocks noChangeAspect="1"/>
          </p:cNvPicPr>
          <p:nvPr/>
        </p:nvPicPr>
        <p:blipFill rotWithShape="1">
          <a:blip r:embed="rId4"/>
          <a:srcRect l="3765" t="3692" r="5546" b="4734"/>
          <a:stretch/>
        </p:blipFill>
        <p:spPr>
          <a:xfrm>
            <a:off x="6212115" y="136800"/>
            <a:ext cx="4630056" cy="3172150"/>
          </a:xfrm>
          <a:prstGeom prst="rect">
            <a:avLst/>
          </a:prstGeom>
        </p:spPr>
      </p:pic>
      <p:pic>
        <p:nvPicPr>
          <p:cNvPr id="11" name="Imagen 10">
            <a:extLst>
              <a:ext uri="{FF2B5EF4-FFF2-40B4-BE49-F238E27FC236}">
                <a16:creationId xmlns:a16="http://schemas.microsoft.com/office/drawing/2014/main" id="{7F2DDCB4-6D71-E77D-F9E8-00FD8B77DE89}"/>
              </a:ext>
            </a:extLst>
          </p:cNvPr>
          <p:cNvPicPr>
            <a:picLocks noChangeAspect="1"/>
          </p:cNvPicPr>
          <p:nvPr/>
        </p:nvPicPr>
        <p:blipFill rotWithShape="1">
          <a:blip r:embed="rId5"/>
          <a:srcRect l="5203" t="7829" r="9852" b="13130"/>
          <a:stretch/>
        </p:blipFill>
        <p:spPr>
          <a:xfrm>
            <a:off x="6212115" y="3583717"/>
            <a:ext cx="4630056" cy="2772803"/>
          </a:xfrm>
          <a:prstGeom prst="rect">
            <a:avLst/>
          </a:prstGeom>
        </p:spPr>
      </p:pic>
      <p:sp>
        <p:nvSpPr>
          <p:cNvPr id="5" name="CuadroTexto 4">
            <a:extLst>
              <a:ext uri="{FF2B5EF4-FFF2-40B4-BE49-F238E27FC236}">
                <a16:creationId xmlns:a16="http://schemas.microsoft.com/office/drawing/2014/main" id="{8F7D11B1-5C7D-9E65-1B48-80A78EFF73DF}"/>
              </a:ext>
            </a:extLst>
          </p:cNvPr>
          <p:cNvSpPr txBox="1"/>
          <p:nvPr/>
        </p:nvSpPr>
        <p:spPr>
          <a:xfrm>
            <a:off x="372749" y="638280"/>
            <a:ext cx="5614394" cy="4524315"/>
          </a:xfrm>
          <a:prstGeom prst="rect">
            <a:avLst/>
          </a:prstGeom>
          <a:noFill/>
        </p:spPr>
        <p:txBody>
          <a:bodyPr wrap="square">
            <a:spAutoFit/>
          </a:bodyPr>
          <a:lstStyle/>
          <a:p>
            <a:r>
              <a:rPr lang="es-AR" sz="1200" b="0" i="0" u="none" strike="noStrike" dirty="0">
                <a:solidFill>
                  <a:schemeClr val="bg1"/>
                </a:solidFill>
                <a:effectLst/>
              </a:rPr>
              <a:t>Determinamos los </a:t>
            </a:r>
            <a:r>
              <a:rPr lang="es-AR" sz="1200" b="0" i="0" u="none" strike="noStrike" dirty="0" err="1">
                <a:solidFill>
                  <a:schemeClr val="bg1"/>
                </a:solidFill>
                <a:effectLst/>
              </a:rPr>
              <a:t>outliers</a:t>
            </a:r>
            <a:r>
              <a:rPr lang="es-AR" sz="1200" b="0" i="0" u="none" strike="noStrike" dirty="0">
                <a:solidFill>
                  <a:schemeClr val="bg1"/>
                </a:solidFill>
                <a:effectLst/>
              </a:rPr>
              <a:t> que sean mayores a 3 veces la media de la distancia de </a:t>
            </a:r>
            <a:r>
              <a:rPr lang="es-AR" sz="1200" b="0" i="0" u="none" strike="noStrike" dirty="0" err="1">
                <a:solidFill>
                  <a:schemeClr val="bg1"/>
                </a:solidFill>
                <a:effectLst/>
              </a:rPr>
              <a:t>cook</a:t>
            </a:r>
            <a:r>
              <a:rPr lang="es-AR" sz="1200" b="0" i="0" u="none" strike="noStrike" dirty="0">
                <a:solidFill>
                  <a:schemeClr val="bg1"/>
                </a:solidFill>
                <a:effectLst/>
              </a:rPr>
              <a:t> y filtrarlos para acotar nuestras observaciones a las mas representativas de la muestra.</a:t>
            </a:r>
          </a:p>
          <a:p>
            <a:endParaRPr lang="es-AR" sz="1200" dirty="0">
              <a:solidFill>
                <a:schemeClr val="bg1"/>
              </a:solidFill>
              <a:effectLst/>
            </a:endParaRPr>
          </a:p>
          <a:p>
            <a:r>
              <a:rPr lang="es-AR" sz="1200" b="1" i="1" u="none" strike="noStrike" dirty="0">
                <a:solidFill>
                  <a:schemeClr val="bg1"/>
                </a:solidFill>
                <a:effectLst/>
              </a:rPr>
              <a:t>X50_Startups &lt;- X50_Startups %&gt;% mutate(</a:t>
            </a:r>
            <a:r>
              <a:rPr lang="es-AR" sz="1200" b="1" i="1" u="none" strike="noStrike" dirty="0" err="1">
                <a:solidFill>
                  <a:schemeClr val="bg1"/>
                </a:solidFill>
                <a:effectLst/>
              </a:rPr>
              <a:t>d_cook</a:t>
            </a:r>
            <a:r>
              <a:rPr lang="es-AR" sz="1200" b="1" i="1" u="none" strike="noStrike" dirty="0">
                <a:solidFill>
                  <a:schemeClr val="bg1"/>
                </a:solidFill>
                <a:effectLst/>
              </a:rPr>
              <a:t> = </a:t>
            </a:r>
            <a:r>
              <a:rPr lang="es-AR" sz="1200" b="1" i="1" u="none" strike="noStrike" dirty="0" err="1">
                <a:solidFill>
                  <a:schemeClr val="bg1"/>
                </a:solidFill>
                <a:effectLst/>
              </a:rPr>
              <a:t>cooks.distance</a:t>
            </a:r>
            <a:r>
              <a:rPr lang="es-AR" sz="1200" b="1" i="1" u="none" strike="noStrike" dirty="0">
                <a:solidFill>
                  <a:schemeClr val="bg1"/>
                </a:solidFill>
                <a:effectLst/>
              </a:rPr>
              <a:t>(model_0)) %&gt;% </a:t>
            </a:r>
            <a:endParaRPr lang="es-AR" sz="1200" dirty="0">
              <a:solidFill>
                <a:schemeClr val="bg1"/>
              </a:solidFill>
              <a:effectLst/>
            </a:endParaRPr>
          </a:p>
          <a:p>
            <a:r>
              <a:rPr lang="es-AR" sz="1200" b="1" i="1" u="none" strike="noStrike" dirty="0" err="1">
                <a:solidFill>
                  <a:schemeClr val="bg1"/>
                </a:solidFill>
                <a:effectLst/>
              </a:rPr>
              <a:t>filter</a:t>
            </a:r>
            <a:r>
              <a:rPr lang="es-AR" sz="1200" b="1" i="1" u="none" strike="noStrike" dirty="0">
                <a:solidFill>
                  <a:schemeClr val="bg1"/>
                </a:solidFill>
                <a:effectLst/>
              </a:rPr>
              <a:t>(</a:t>
            </a:r>
            <a:r>
              <a:rPr lang="es-AR" sz="1200" b="1" i="1" u="none" strike="noStrike" dirty="0" err="1">
                <a:solidFill>
                  <a:schemeClr val="bg1"/>
                </a:solidFill>
                <a:effectLst/>
              </a:rPr>
              <a:t>d_cook</a:t>
            </a:r>
            <a:r>
              <a:rPr lang="es-AR" sz="1200" b="1" i="1" u="none" strike="noStrike" dirty="0">
                <a:solidFill>
                  <a:schemeClr val="bg1"/>
                </a:solidFill>
                <a:effectLst/>
              </a:rPr>
              <a:t>&lt;3*mean(d_cook,na.rm = TRUE)) </a:t>
            </a:r>
          </a:p>
          <a:p>
            <a:endParaRPr lang="es-AR" sz="1200" dirty="0">
              <a:solidFill>
                <a:schemeClr val="bg1"/>
              </a:solidFill>
              <a:effectLst/>
            </a:endParaRPr>
          </a:p>
          <a:p>
            <a:r>
              <a:rPr lang="es-AR" sz="1200" b="1" i="1" u="none" strike="noStrike" dirty="0">
                <a:solidFill>
                  <a:schemeClr val="bg1"/>
                </a:solidFill>
                <a:effectLst/>
              </a:rPr>
              <a:t>train_model_1&lt;- X50_Startups[</a:t>
            </a:r>
            <a:r>
              <a:rPr lang="es-AR" sz="1200" b="1" i="1" u="none" strike="noStrike" dirty="0" err="1">
                <a:solidFill>
                  <a:schemeClr val="bg1"/>
                </a:solidFill>
                <a:effectLst/>
              </a:rPr>
              <a:t>selected_rows</a:t>
            </a:r>
            <a:r>
              <a:rPr lang="es-AR" sz="1200" b="1" i="1" u="none" strike="noStrike" dirty="0">
                <a:solidFill>
                  <a:schemeClr val="bg1"/>
                </a:solidFill>
                <a:effectLst/>
              </a:rPr>
              <a:t>,] %&gt;% </a:t>
            </a:r>
            <a:r>
              <a:rPr lang="es-AR" sz="1200" b="1" i="1" u="none" strike="noStrike" dirty="0" err="1">
                <a:solidFill>
                  <a:schemeClr val="bg1"/>
                </a:solidFill>
                <a:effectLst/>
              </a:rPr>
              <a:t>filter</a:t>
            </a:r>
            <a:r>
              <a:rPr lang="es-AR" sz="1200" b="1" i="1" u="none" strike="noStrike" dirty="0">
                <a:solidFill>
                  <a:schemeClr val="bg1"/>
                </a:solidFill>
                <a:effectLst/>
              </a:rPr>
              <a:t>(</a:t>
            </a:r>
            <a:r>
              <a:rPr lang="es-AR" sz="1200" b="1" i="1" u="none" strike="noStrike" dirty="0" err="1">
                <a:solidFill>
                  <a:schemeClr val="bg1"/>
                </a:solidFill>
                <a:effectLst/>
              </a:rPr>
              <a:t>complete.cases</a:t>
            </a:r>
            <a:r>
              <a:rPr lang="es-AR" sz="1200" b="1" i="1" u="none" strike="noStrike" dirty="0">
                <a:solidFill>
                  <a:schemeClr val="bg1"/>
                </a:solidFill>
                <a:effectLst/>
              </a:rPr>
              <a:t>(.))</a:t>
            </a:r>
          </a:p>
          <a:p>
            <a:endParaRPr lang="es-AR" sz="1200" dirty="0">
              <a:solidFill>
                <a:schemeClr val="bg1"/>
              </a:solidFill>
              <a:effectLst/>
            </a:endParaRPr>
          </a:p>
          <a:p>
            <a:r>
              <a:rPr lang="es-AR" sz="1200" b="1" i="1" u="none" strike="noStrike" dirty="0">
                <a:solidFill>
                  <a:schemeClr val="bg1"/>
                </a:solidFill>
                <a:effectLst/>
              </a:rPr>
              <a:t>test_mode_1 &lt;- X50_Startups[-</a:t>
            </a:r>
            <a:r>
              <a:rPr lang="es-AR" sz="1200" b="1" i="1" u="none" strike="noStrike" dirty="0" err="1">
                <a:solidFill>
                  <a:schemeClr val="bg1"/>
                </a:solidFill>
                <a:effectLst/>
              </a:rPr>
              <a:t>selected_rows</a:t>
            </a:r>
            <a:r>
              <a:rPr lang="es-AR" sz="1200" b="1" i="1" u="none" strike="noStrike" dirty="0">
                <a:solidFill>
                  <a:schemeClr val="bg1"/>
                </a:solidFill>
                <a:effectLst/>
              </a:rPr>
              <a:t>,] %&gt;% </a:t>
            </a:r>
            <a:r>
              <a:rPr lang="es-AR" sz="1200" b="1" i="1" u="none" strike="noStrike" dirty="0" err="1">
                <a:solidFill>
                  <a:schemeClr val="bg1"/>
                </a:solidFill>
                <a:effectLst/>
              </a:rPr>
              <a:t>filter</a:t>
            </a:r>
            <a:r>
              <a:rPr lang="es-AR" sz="1200" b="1" i="1" u="none" strike="noStrike" dirty="0">
                <a:solidFill>
                  <a:schemeClr val="bg1"/>
                </a:solidFill>
                <a:effectLst/>
              </a:rPr>
              <a:t>(</a:t>
            </a:r>
            <a:r>
              <a:rPr lang="es-AR" sz="1200" b="1" i="1" u="none" strike="noStrike" dirty="0" err="1">
                <a:solidFill>
                  <a:schemeClr val="bg1"/>
                </a:solidFill>
                <a:effectLst/>
              </a:rPr>
              <a:t>complete.cases</a:t>
            </a:r>
            <a:r>
              <a:rPr lang="es-AR" sz="1200" b="1" i="1" u="none" strike="noStrike" dirty="0">
                <a:solidFill>
                  <a:schemeClr val="bg1"/>
                </a:solidFill>
                <a:effectLst/>
              </a:rPr>
              <a:t>(.))</a:t>
            </a:r>
          </a:p>
          <a:p>
            <a:endParaRPr lang="es-AR" sz="1200" dirty="0">
              <a:solidFill>
                <a:schemeClr val="bg1"/>
              </a:solidFill>
              <a:effectLst/>
            </a:endParaRPr>
          </a:p>
          <a:p>
            <a:r>
              <a:rPr lang="es-AR" sz="1200" b="0" i="0" u="none" strike="noStrike" dirty="0">
                <a:solidFill>
                  <a:schemeClr val="bg1"/>
                </a:solidFill>
                <a:effectLst/>
              </a:rPr>
              <a:t>aplicando nuevamente la regresión lineal y evaluando su desempeño ,vemos que se cumple la condición de Normalidad impuesta en el test de </a:t>
            </a:r>
            <a:r>
              <a:rPr lang="es-AR" sz="1200" b="0" i="0" u="none" strike="noStrike" dirty="0" err="1">
                <a:solidFill>
                  <a:schemeClr val="bg1"/>
                </a:solidFill>
                <a:effectLst/>
              </a:rPr>
              <a:t>shapiro</a:t>
            </a:r>
            <a:r>
              <a:rPr lang="es-AR" sz="1200" b="0" i="0" u="none" strike="noStrike" dirty="0">
                <a:solidFill>
                  <a:schemeClr val="bg1"/>
                </a:solidFill>
                <a:effectLst/>
              </a:rPr>
              <a:t>.</a:t>
            </a:r>
          </a:p>
          <a:p>
            <a:endParaRPr lang="es-AR" sz="1200" dirty="0">
              <a:solidFill>
                <a:schemeClr val="bg1"/>
              </a:solidFill>
              <a:effectLst/>
            </a:endParaRPr>
          </a:p>
          <a:p>
            <a:r>
              <a:rPr lang="es-AR" sz="1200" b="1" i="1" u="none" strike="noStrike" dirty="0">
                <a:solidFill>
                  <a:schemeClr val="bg1"/>
                </a:solidFill>
                <a:effectLst/>
              </a:rPr>
              <a:t>model_2 &lt;- lm(</a:t>
            </a:r>
            <a:r>
              <a:rPr lang="es-AR" sz="1200" b="1" i="1" u="none" strike="noStrike" dirty="0" err="1">
                <a:solidFill>
                  <a:schemeClr val="bg1"/>
                </a:solidFill>
                <a:effectLst/>
              </a:rPr>
              <a:t>profit~r_d_spend,data</a:t>
            </a:r>
            <a:r>
              <a:rPr lang="es-AR" sz="1200" b="1" i="1" u="none" strike="noStrike" dirty="0">
                <a:solidFill>
                  <a:schemeClr val="bg1"/>
                </a:solidFill>
                <a:effectLst/>
              </a:rPr>
              <a:t> = train_model_1)</a:t>
            </a:r>
          </a:p>
          <a:p>
            <a:endParaRPr lang="es-AR" sz="1200" dirty="0">
              <a:solidFill>
                <a:schemeClr val="bg1"/>
              </a:solidFill>
              <a:effectLst/>
            </a:endParaRPr>
          </a:p>
          <a:p>
            <a:r>
              <a:rPr lang="es-AR" sz="1200" b="1" i="1" u="none" strike="noStrike" dirty="0" err="1">
                <a:solidFill>
                  <a:schemeClr val="bg1"/>
                </a:solidFill>
                <a:effectLst/>
              </a:rPr>
              <a:t>summary</a:t>
            </a:r>
            <a:r>
              <a:rPr lang="es-AR" sz="1200" b="1" i="1" u="none" strike="noStrike" dirty="0">
                <a:solidFill>
                  <a:schemeClr val="bg1"/>
                </a:solidFill>
                <a:effectLst/>
              </a:rPr>
              <a:t>(model_2)</a:t>
            </a:r>
          </a:p>
          <a:p>
            <a:endParaRPr lang="es-AR" sz="1200" dirty="0">
              <a:solidFill>
                <a:schemeClr val="bg1"/>
              </a:solidFill>
              <a:effectLst/>
            </a:endParaRPr>
          </a:p>
          <a:p>
            <a:r>
              <a:rPr lang="es-AR" sz="1200" b="1" i="1" u="none" strike="noStrike" dirty="0" err="1">
                <a:solidFill>
                  <a:schemeClr val="bg1"/>
                </a:solidFill>
                <a:effectLst/>
              </a:rPr>
              <a:t>shapiro.test</a:t>
            </a:r>
            <a:r>
              <a:rPr lang="es-AR" sz="1200" b="1" i="1" u="none" strike="noStrike" dirty="0">
                <a:solidFill>
                  <a:schemeClr val="bg1"/>
                </a:solidFill>
                <a:effectLst/>
              </a:rPr>
              <a:t>(</a:t>
            </a:r>
            <a:r>
              <a:rPr lang="es-AR" sz="1200" b="1" i="1" u="none" strike="noStrike" dirty="0" err="1">
                <a:solidFill>
                  <a:schemeClr val="bg1"/>
                </a:solidFill>
                <a:effectLst/>
              </a:rPr>
              <a:t>resid</a:t>
            </a:r>
            <a:r>
              <a:rPr lang="es-AR" sz="1200" b="1" i="1" u="none" strike="noStrike" dirty="0">
                <a:solidFill>
                  <a:schemeClr val="bg1"/>
                </a:solidFill>
                <a:effectLst/>
              </a:rPr>
              <a:t>(model_2))</a:t>
            </a:r>
            <a:endParaRPr lang="es-AR" sz="1200" dirty="0">
              <a:solidFill>
                <a:schemeClr val="bg1"/>
              </a:solidFill>
              <a:effectLst/>
            </a:endParaRPr>
          </a:p>
          <a:p>
            <a:r>
              <a:rPr lang="es-AR" sz="1200" b="1" i="1" u="none" strike="noStrike" dirty="0" err="1">
                <a:solidFill>
                  <a:schemeClr val="bg1"/>
                </a:solidFill>
                <a:effectLst/>
              </a:rPr>
              <a:t>dwtest</a:t>
            </a:r>
            <a:r>
              <a:rPr lang="es-AR" sz="1200" b="1" i="1" u="none" strike="noStrike" dirty="0">
                <a:solidFill>
                  <a:schemeClr val="bg1"/>
                </a:solidFill>
                <a:effectLst/>
              </a:rPr>
              <a:t>(model_2)</a:t>
            </a:r>
            <a:endParaRPr lang="es-AR" sz="1200" dirty="0">
              <a:solidFill>
                <a:schemeClr val="bg1"/>
              </a:solidFill>
              <a:effectLst/>
            </a:endParaRPr>
          </a:p>
          <a:p>
            <a:r>
              <a:rPr lang="es-AR" sz="1200" b="1" i="1" u="none" strike="noStrike" dirty="0" err="1">
                <a:solidFill>
                  <a:schemeClr val="bg1"/>
                </a:solidFill>
                <a:effectLst/>
              </a:rPr>
              <a:t>bptest</a:t>
            </a:r>
            <a:r>
              <a:rPr lang="es-AR" sz="1200" b="1" i="1" u="none" strike="noStrike" dirty="0">
                <a:solidFill>
                  <a:schemeClr val="bg1"/>
                </a:solidFill>
                <a:effectLst/>
              </a:rPr>
              <a:t>(model_2)</a:t>
            </a:r>
            <a:endParaRPr lang="es-AR" sz="1200" dirty="0">
              <a:solidFill>
                <a:schemeClr val="bg1"/>
              </a:solidFill>
              <a:effectLst/>
            </a:endParaRPr>
          </a:p>
        </p:txBody>
      </p:sp>
      <p:sp>
        <p:nvSpPr>
          <p:cNvPr id="8" name="CuadroTexto 7">
            <a:extLst>
              <a:ext uri="{FF2B5EF4-FFF2-40B4-BE49-F238E27FC236}">
                <a16:creationId xmlns:a16="http://schemas.microsoft.com/office/drawing/2014/main" id="{33F385AF-2156-4061-C565-778A0064A78D}"/>
              </a:ext>
            </a:extLst>
          </p:cNvPr>
          <p:cNvSpPr txBox="1"/>
          <p:nvPr/>
        </p:nvSpPr>
        <p:spPr>
          <a:xfrm>
            <a:off x="365493" y="5204057"/>
            <a:ext cx="5396678" cy="1015663"/>
          </a:xfrm>
          <a:prstGeom prst="rect">
            <a:avLst/>
          </a:prstGeom>
          <a:noFill/>
        </p:spPr>
        <p:txBody>
          <a:bodyPr wrap="square">
            <a:spAutoFit/>
          </a:bodyPr>
          <a:lstStyle/>
          <a:p>
            <a:r>
              <a:rPr lang="es-AR" sz="1200" b="0" i="0" u="none" strike="noStrike" dirty="0">
                <a:solidFill>
                  <a:schemeClr val="bg1"/>
                </a:solidFill>
                <a:effectLst/>
              </a:rPr>
              <a:t>Como conclusión podemos decir que después de haber acotado la dispersión de residuos ,nuestro modelo, cumple con las condiciones para una regresión lineal múltiple ya que los p-</a:t>
            </a:r>
            <a:r>
              <a:rPr lang="es-AR" sz="1200" b="0" i="0" u="none" strike="noStrike" dirty="0" err="1">
                <a:solidFill>
                  <a:schemeClr val="bg1"/>
                </a:solidFill>
                <a:effectLst/>
              </a:rPr>
              <a:t>value</a:t>
            </a:r>
            <a:r>
              <a:rPr lang="es-AR" sz="1200" b="0" i="0" u="none" strike="noStrike" dirty="0">
                <a:solidFill>
                  <a:schemeClr val="bg1"/>
                </a:solidFill>
                <a:effectLst/>
              </a:rPr>
              <a:t> superan el valor de 0.05,nuestro modelo obtuvo un incremento en su performance de aproximadamente un 2.5 %,</a:t>
            </a:r>
            <a:r>
              <a:rPr lang="es-AR" sz="1200" b="0" i="0" u="none" strike="noStrike" dirty="0" err="1">
                <a:solidFill>
                  <a:schemeClr val="bg1"/>
                </a:solidFill>
                <a:effectLst/>
              </a:rPr>
              <a:t>performando</a:t>
            </a:r>
            <a:r>
              <a:rPr lang="es-AR" sz="1200" b="0" i="0" u="none" strike="noStrike" dirty="0">
                <a:solidFill>
                  <a:schemeClr val="bg1"/>
                </a:solidFill>
                <a:effectLst/>
              </a:rPr>
              <a:t> ahora en un 97 %.</a:t>
            </a:r>
            <a:endParaRPr lang="es-AR" sz="1200" dirty="0">
              <a:solidFill>
                <a:schemeClr val="bg1"/>
              </a:solidFill>
              <a:effectLst/>
            </a:endParaRPr>
          </a:p>
        </p:txBody>
      </p:sp>
      <p:sp>
        <p:nvSpPr>
          <p:cNvPr id="6" name="CuadroTexto 5">
            <a:extLst>
              <a:ext uri="{FF2B5EF4-FFF2-40B4-BE49-F238E27FC236}">
                <a16:creationId xmlns:a16="http://schemas.microsoft.com/office/drawing/2014/main" id="{CF71819F-DA90-98E7-F532-928CDCC35804}"/>
              </a:ext>
            </a:extLst>
          </p:cNvPr>
          <p:cNvSpPr txBox="1"/>
          <p:nvPr/>
        </p:nvSpPr>
        <p:spPr>
          <a:xfrm>
            <a:off x="372749" y="145588"/>
            <a:ext cx="6198432" cy="369332"/>
          </a:xfrm>
          <a:prstGeom prst="rect">
            <a:avLst/>
          </a:prstGeom>
          <a:noFill/>
        </p:spPr>
        <p:txBody>
          <a:bodyPr wrap="square">
            <a:spAutoFit/>
          </a:bodyPr>
          <a:lstStyle/>
          <a:p>
            <a:r>
              <a:rPr lang="es-AR" b="1" dirty="0">
                <a:solidFill>
                  <a:schemeClr val="bg1"/>
                </a:solidFill>
              </a:rPr>
              <a:t>Regresión Lineal Múltiple</a:t>
            </a:r>
          </a:p>
        </p:txBody>
      </p:sp>
      <p:pic>
        <p:nvPicPr>
          <p:cNvPr id="4" name="Imagen 3">
            <a:hlinkClick r:id="rId6" action="ppaction://hlinksldjump"/>
            <a:extLst>
              <a:ext uri="{FF2B5EF4-FFF2-40B4-BE49-F238E27FC236}">
                <a16:creationId xmlns:a16="http://schemas.microsoft.com/office/drawing/2014/main" id="{4B439B8C-50A3-CC93-9D07-3A0494B24D9C}"/>
              </a:ext>
            </a:extLst>
          </p:cNvPr>
          <p:cNvPicPr>
            <a:picLocks noChangeAspect="1"/>
          </p:cNvPicPr>
          <p:nvPr/>
        </p:nvPicPr>
        <p:blipFill>
          <a:blip r:embed="rId7"/>
          <a:stretch>
            <a:fillRect/>
          </a:stretch>
        </p:blipFill>
        <p:spPr>
          <a:xfrm>
            <a:off x="11418040" y="6155483"/>
            <a:ext cx="408467" cy="365792"/>
          </a:xfrm>
          <a:prstGeom prst="rect">
            <a:avLst/>
          </a:prstGeom>
        </p:spPr>
      </p:pic>
    </p:spTree>
    <p:extLst>
      <p:ext uri="{BB962C8B-B14F-4D97-AF65-F5344CB8AC3E}">
        <p14:creationId xmlns:p14="http://schemas.microsoft.com/office/powerpoint/2010/main" val="3722622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6F987CF-5C8B-864E-470C-5FA45517E35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pie de página 1">
            <a:extLst>
              <a:ext uri="{FF2B5EF4-FFF2-40B4-BE49-F238E27FC236}">
                <a16:creationId xmlns:a16="http://schemas.microsoft.com/office/drawing/2014/main" id="{3E19D294-4EF6-7C96-2464-AB662878F1A3}"/>
              </a:ext>
            </a:extLst>
          </p:cNvPr>
          <p:cNvSpPr>
            <a:spLocks noGrp="1"/>
          </p:cNvSpPr>
          <p:nvPr>
            <p:ph type="ftr" idx="2"/>
          </p:nvPr>
        </p:nvSpPr>
        <p:spPr/>
        <p:txBody>
          <a:bodyPr/>
          <a:lstStyle/>
          <a:p>
            <a:r>
              <a:rPr lang="es-AR" i="1" dirty="0"/>
              <a:t>Manuel Alejandro Ruiz Miranda</a:t>
            </a:r>
          </a:p>
        </p:txBody>
      </p:sp>
      <p:pic>
        <p:nvPicPr>
          <p:cNvPr id="9" name="Imagen 8">
            <a:extLst>
              <a:ext uri="{FF2B5EF4-FFF2-40B4-BE49-F238E27FC236}">
                <a16:creationId xmlns:a16="http://schemas.microsoft.com/office/drawing/2014/main" id="{9665A450-7265-E143-9A71-25386F1840A1}"/>
              </a:ext>
            </a:extLst>
          </p:cNvPr>
          <p:cNvPicPr>
            <a:picLocks noChangeAspect="1"/>
          </p:cNvPicPr>
          <p:nvPr/>
        </p:nvPicPr>
        <p:blipFill rotWithShape="1">
          <a:blip r:embed="rId4"/>
          <a:srcRect l="1617" t="8292" r="3238" b="9278"/>
          <a:stretch/>
        </p:blipFill>
        <p:spPr>
          <a:xfrm>
            <a:off x="6095700" y="1848547"/>
            <a:ext cx="4844565" cy="3446714"/>
          </a:xfrm>
          <a:prstGeom prst="rect">
            <a:avLst/>
          </a:prstGeom>
        </p:spPr>
      </p:pic>
      <p:sp>
        <p:nvSpPr>
          <p:cNvPr id="5" name="CuadroTexto 4">
            <a:extLst>
              <a:ext uri="{FF2B5EF4-FFF2-40B4-BE49-F238E27FC236}">
                <a16:creationId xmlns:a16="http://schemas.microsoft.com/office/drawing/2014/main" id="{CFDF3F01-55FF-D9D4-9F6D-052725CB0FCB}"/>
              </a:ext>
            </a:extLst>
          </p:cNvPr>
          <p:cNvSpPr txBox="1"/>
          <p:nvPr/>
        </p:nvSpPr>
        <p:spPr>
          <a:xfrm>
            <a:off x="503056" y="2140743"/>
            <a:ext cx="4158419" cy="2862322"/>
          </a:xfrm>
          <a:prstGeom prst="rect">
            <a:avLst/>
          </a:prstGeom>
          <a:noFill/>
        </p:spPr>
        <p:txBody>
          <a:bodyPr wrap="square">
            <a:spAutoFit/>
          </a:bodyPr>
          <a:lstStyle/>
          <a:p>
            <a:r>
              <a:rPr lang="es-AR" sz="1200" b="0" i="0" u="none" strike="noStrike" dirty="0">
                <a:solidFill>
                  <a:schemeClr val="bg1"/>
                </a:solidFill>
                <a:effectLst/>
              </a:rPr>
              <a:t>Vamos a generar un vector de predicciones para nuestro modelo y a evaluar su </a:t>
            </a:r>
            <a:r>
              <a:rPr lang="es-AR" sz="1200" b="0" i="0" u="none" strike="noStrike" dirty="0" err="1">
                <a:solidFill>
                  <a:schemeClr val="bg1"/>
                </a:solidFill>
                <a:effectLst/>
              </a:rPr>
              <a:t>rmse</a:t>
            </a:r>
            <a:r>
              <a:rPr lang="es-AR" sz="1200" b="0" i="0" u="none" strike="noStrike" dirty="0">
                <a:solidFill>
                  <a:schemeClr val="bg1"/>
                </a:solidFill>
                <a:effectLst/>
              </a:rPr>
              <a:t>.</a:t>
            </a:r>
          </a:p>
          <a:p>
            <a:endParaRPr lang="es-AR" sz="1200" dirty="0">
              <a:solidFill>
                <a:schemeClr val="bg1"/>
              </a:solidFill>
              <a:effectLst/>
            </a:endParaRPr>
          </a:p>
          <a:p>
            <a:r>
              <a:rPr lang="es-AR" sz="1200" b="1" i="1" u="none" strike="noStrike" dirty="0" err="1">
                <a:solidFill>
                  <a:schemeClr val="bg1"/>
                </a:solidFill>
                <a:effectLst/>
              </a:rPr>
              <a:t>pred_l</a:t>
            </a:r>
            <a:r>
              <a:rPr lang="es-AR" sz="1200" b="1" i="1" u="none" strike="noStrike" dirty="0">
                <a:solidFill>
                  <a:schemeClr val="bg1"/>
                </a:solidFill>
                <a:effectLst/>
              </a:rPr>
              <a:t> &lt;- </a:t>
            </a:r>
            <a:r>
              <a:rPr lang="es-AR" sz="1200" b="1" i="1" u="none" strike="noStrike" dirty="0" err="1">
                <a:solidFill>
                  <a:schemeClr val="bg1"/>
                </a:solidFill>
                <a:effectLst/>
              </a:rPr>
              <a:t>predict</a:t>
            </a:r>
            <a:r>
              <a:rPr lang="es-AR" sz="1200" b="1" i="1" u="none" strike="noStrike" dirty="0">
                <a:solidFill>
                  <a:schemeClr val="bg1"/>
                </a:solidFill>
                <a:effectLst/>
              </a:rPr>
              <a:t>(model_1,test_mode_1)</a:t>
            </a:r>
          </a:p>
          <a:p>
            <a:endParaRPr lang="es-AR" sz="1200" dirty="0">
              <a:solidFill>
                <a:schemeClr val="bg1"/>
              </a:solidFill>
              <a:effectLst/>
            </a:endParaRPr>
          </a:p>
          <a:p>
            <a:r>
              <a:rPr lang="es-AR" sz="1200" b="1" i="1" u="none" strike="noStrike" dirty="0" err="1">
                <a:solidFill>
                  <a:schemeClr val="bg1"/>
                </a:solidFill>
                <a:effectLst/>
              </a:rPr>
              <a:t>rmse</a:t>
            </a:r>
            <a:r>
              <a:rPr lang="es-AR" sz="1200" b="1" i="1" u="none" strike="noStrike" dirty="0">
                <a:solidFill>
                  <a:schemeClr val="bg1"/>
                </a:solidFill>
                <a:effectLst/>
              </a:rPr>
              <a:t>(test_mode_1$profit,pred_l)</a:t>
            </a:r>
          </a:p>
          <a:p>
            <a:endParaRPr lang="es-AR" sz="1200" dirty="0">
              <a:solidFill>
                <a:schemeClr val="bg1"/>
              </a:solidFill>
              <a:effectLst/>
            </a:endParaRPr>
          </a:p>
          <a:p>
            <a:r>
              <a:rPr lang="es-AR" sz="1200" b="1" i="1" u="none" strike="noStrike" dirty="0" err="1">
                <a:solidFill>
                  <a:schemeClr val="bg1"/>
                </a:solidFill>
                <a:effectLst/>
              </a:rPr>
              <a:t>summary</a:t>
            </a:r>
            <a:r>
              <a:rPr lang="es-AR" sz="1200" b="1" i="1" u="none" strike="noStrike" dirty="0">
                <a:solidFill>
                  <a:schemeClr val="bg1"/>
                </a:solidFill>
                <a:effectLst/>
              </a:rPr>
              <a:t>(X50_Startups$profit)</a:t>
            </a:r>
          </a:p>
          <a:p>
            <a:endParaRPr lang="es-AR" sz="1200" dirty="0">
              <a:solidFill>
                <a:schemeClr val="bg1"/>
              </a:solidFill>
              <a:effectLst/>
            </a:endParaRPr>
          </a:p>
          <a:p>
            <a:r>
              <a:rPr lang="es-AR" sz="1200" b="1" i="1" u="none" strike="noStrike" dirty="0" err="1">
                <a:solidFill>
                  <a:schemeClr val="bg1"/>
                </a:solidFill>
                <a:effectLst/>
              </a:rPr>
              <a:t>sd</a:t>
            </a:r>
            <a:r>
              <a:rPr lang="es-AR" sz="1200" b="1" i="1" u="none" strike="noStrike" dirty="0">
                <a:solidFill>
                  <a:schemeClr val="bg1"/>
                </a:solidFill>
                <a:effectLst/>
              </a:rPr>
              <a:t>(X50_Startups$profit)</a:t>
            </a:r>
          </a:p>
          <a:p>
            <a:endParaRPr lang="es-AR" sz="1200" dirty="0">
              <a:solidFill>
                <a:schemeClr val="bg1"/>
              </a:solidFill>
              <a:effectLst/>
            </a:endParaRPr>
          </a:p>
          <a:p>
            <a:r>
              <a:rPr lang="es-AR" sz="1200" b="0" i="0" u="none" strike="noStrike" dirty="0">
                <a:solidFill>
                  <a:schemeClr val="bg1"/>
                </a:solidFill>
                <a:effectLst/>
              </a:rPr>
              <a:t>Como podemos observar nuestro modelo de predicciones nos entrega 12 valores en relación al </a:t>
            </a:r>
            <a:r>
              <a:rPr lang="es-AR" sz="1200" b="0" i="0" u="none" strike="noStrike" dirty="0" err="1">
                <a:solidFill>
                  <a:schemeClr val="bg1"/>
                </a:solidFill>
                <a:effectLst/>
              </a:rPr>
              <a:t>train</a:t>
            </a:r>
            <a:r>
              <a:rPr lang="es-AR" sz="1200" b="0" i="0" u="none" strike="noStrike" dirty="0">
                <a:solidFill>
                  <a:schemeClr val="bg1"/>
                </a:solidFill>
                <a:effectLst/>
              </a:rPr>
              <a:t>-test ,con un </a:t>
            </a:r>
            <a:r>
              <a:rPr lang="es-AR" sz="1200" b="0" i="0" u="none" strike="noStrike" dirty="0" err="1">
                <a:solidFill>
                  <a:schemeClr val="bg1"/>
                </a:solidFill>
                <a:effectLst/>
              </a:rPr>
              <a:t>rmse</a:t>
            </a:r>
            <a:r>
              <a:rPr lang="es-AR" sz="1200" b="0" i="0" u="none" strike="noStrike" dirty="0">
                <a:solidFill>
                  <a:schemeClr val="bg1"/>
                </a:solidFill>
                <a:effectLst/>
              </a:rPr>
              <a:t> acorde a la dispersión de los datos ,el valor del mismo es bastante aceptable.</a:t>
            </a:r>
            <a:endParaRPr lang="es-AR" sz="1200" dirty="0">
              <a:solidFill>
                <a:schemeClr val="bg1"/>
              </a:solidFill>
              <a:effectLst/>
            </a:endParaRPr>
          </a:p>
        </p:txBody>
      </p:sp>
      <p:sp>
        <p:nvSpPr>
          <p:cNvPr id="6" name="CuadroTexto 5">
            <a:extLst>
              <a:ext uri="{FF2B5EF4-FFF2-40B4-BE49-F238E27FC236}">
                <a16:creationId xmlns:a16="http://schemas.microsoft.com/office/drawing/2014/main" id="{466345BE-5251-9C49-9559-BFFA16C6C4C2}"/>
              </a:ext>
            </a:extLst>
          </p:cNvPr>
          <p:cNvSpPr txBox="1"/>
          <p:nvPr/>
        </p:nvSpPr>
        <p:spPr>
          <a:xfrm>
            <a:off x="503056" y="851344"/>
            <a:ext cx="6198432" cy="369332"/>
          </a:xfrm>
          <a:prstGeom prst="rect">
            <a:avLst/>
          </a:prstGeom>
          <a:noFill/>
        </p:spPr>
        <p:txBody>
          <a:bodyPr wrap="square">
            <a:spAutoFit/>
          </a:bodyPr>
          <a:lstStyle/>
          <a:p>
            <a:r>
              <a:rPr lang="es-AR" b="1" dirty="0">
                <a:solidFill>
                  <a:schemeClr val="bg1"/>
                </a:solidFill>
              </a:rPr>
              <a:t>Regresión Lineal Múltiple</a:t>
            </a:r>
          </a:p>
        </p:txBody>
      </p:sp>
      <p:pic>
        <p:nvPicPr>
          <p:cNvPr id="4" name="Imagen 3">
            <a:hlinkClick r:id="rId5" action="ppaction://hlinksldjump"/>
            <a:extLst>
              <a:ext uri="{FF2B5EF4-FFF2-40B4-BE49-F238E27FC236}">
                <a16:creationId xmlns:a16="http://schemas.microsoft.com/office/drawing/2014/main" id="{1761A202-67B4-56A6-F754-3746213FB95C}"/>
              </a:ext>
            </a:extLst>
          </p:cNvPr>
          <p:cNvPicPr>
            <a:picLocks noChangeAspect="1"/>
          </p:cNvPicPr>
          <p:nvPr/>
        </p:nvPicPr>
        <p:blipFill>
          <a:blip r:embed="rId6"/>
          <a:stretch>
            <a:fillRect/>
          </a:stretch>
        </p:blipFill>
        <p:spPr>
          <a:xfrm>
            <a:off x="11406302" y="6155483"/>
            <a:ext cx="408467" cy="365792"/>
          </a:xfrm>
          <a:prstGeom prst="rect">
            <a:avLst/>
          </a:prstGeom>
        </p:spPr>
      </p:pic>
    </p:spTree>
    <p:extLst>
      <p:ext uri="{BB962C8B-B14F-4D97-AF65-F5344CB8AC3E}">
        <p14:creationId xmlns:p14="http://schemas.microsoft.com/office/powerpoint/2010/main" val="204130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6F987CF-5C8B-864E-470C-5FA45517E35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300" y="0"/>
            <a:ext cx="12192000" cy="6858000"/>
          </a:xfrm>
          <a:prstGeom prst="rect">
            <a:avLst/>
          </a:prstGeom>
        </p:spPr>
      </p:pic>
      <p:sp>
        <p:nvSpPr>
          <p:cNvPr id="2" name="Marcador de pie de página 1">
            <a:extLst>
              <a:ext uri="{FF2B5EF4-FFF2-40B4-BE49-F238E27FC236}">
                <a16:creationId xmlns:a16="http://schemas.microsoft.com/office/drawing/2014/main" id="{3E19D294-4EF6-7C96-2464-AB662878F1A3}"/>
              </a:ext>
            </a:extLst>
          </p:cNvPr>
          <p:cNvSpPr>
            <a:spLocks noGrp="1"/>
          </p:cNvSpPr>
          <p:nvPr>
            <p:ph type="ftr" idx="2"/>
          </p:nvPr>
        </p:nvSpPr>
        <p:spPr/>
        <p:txBody>
          <a:bodyPr/>
          <a:lstStyle/>
          <a:p>
            <a:r>
              <a:rPr lang="es-AR" i="1" dirty="0"/>
              <a:t>Manuel Alejandro Ruiz Miranda</a:t>
            </a:r>
          </a:p>
        </p:txBody>
      </p:sp>
      <p:pic>
        <p:nvPicPr>
          <p:cNvPr id="9" name="Imagen 8">
            <a:extLst>
              <a:ext uri="{FF2B5EF4-FFF2-40B4-BE49-F238E27FC236}">
                <a16:creationId xmlns:a16="http://schemas.microsoft.com/office/drawing/2014/main" id="{E14545C0-946D-0F79-510A-79FE317A27AB}"/>
              </a:ext>
            </a:extLst>
          </p:cNvPr>
          <p:cNvPicPr>
            <a:picLocks noChangeAspect="1"/>
          </p:cNvPicPr>
          <p:nvPr/>
        </p:nvPicPr>
        <p:blipFill>
          <a:blip r:embed="rId4"/>
          <a:stretch>
            <a:fillRect/>
          </a:stretch>
        </p:blipFill>
        <p:spPr>
          <a:xfrm>
            <a:off x="3852471" y="1603948"/>
            <a:ext cx="7958603" cy="4792234"/>
          </a:xfrm>
          <a:prstGeom prst="rect">
            <a:avLst/>
          </a:prstGeom>
        </p:spPr>
      </p:pic>
      <p:sp>
        <p:nvSpPr>
          <p:cNvPr id="5" name="CuadroTexto 4">
            <a:extLst>
              <a:ext uri="{FF2B5EF4-FFF2-40B4-BE49-F238E27FC236}">
                <a16:creationId xmlns:a16="http://schemas.microsoft.com/office/drawing/2014/main" id="{5ABA8210-B7FF-6A73-0F43-A80051A348EB}"/>
              </a:ext>
            </a:extLst>
          </p:cNvPr>
          <p:cNvSpPr txBox="1"/>
          <p:nvPr/>
        </p:nvSpPr>
        <p:spPr>
          <a:xfrm>
            <a:off x="105927" y="2027380"/>
            <a:ext cx="3476722" cy="830997"/>
          </a:xfrm>
          <a:prstGeom prst="rect">
            <a:avLst/>
          </a:prstGeom>
          <a:noFill/>
        </p:spPr>
        <p:txBody>
          <a:bodyPr wrap="square">
            <a:spAutoFit/>
          </a:bodyPr>
          <a:lstStyle/>
          <a:p>
            <a:r>
              <a:rPr lang="en-US" sz="1200" b="1" i="1" u="none" strike="noStrike" dirty="0" err="1">
                <a:solidFill>
                  <a:schemeClr val="bg1"/>
                </a:solidFill>
                <a:effectLst/>
              </a:rPr>
              <a:t>ggplot</a:t>
            </a:r>
            <a:r>
              <a:rPr lang="en-US" sz="1200" b="1" i="1" u="none" strike="noStrike" dirty="0">
                <a:solidFill>
                  <a:schemeClr val="bg1"/>
                </a:solidFill>
                <a:effectLst/>
              </a:rPr>
              <a:t>(X50_Startups,aes(</a:t>
            </a:r>
            <a:r>
              <a:rPr lang="en-US" sz="1200" b="1" i="1" u="none" strike="noStrike" dirty="0" err="1">
                <a:solidFill>
                  <a:schemeClr val="bg1"/>
                </a:solidFill>
                <a:effectLst/>
              </a:rPr>
              <a:t>r_d_spend,profit</a:t>
            </a:r>
            <a:r>
              <a:rPr lang="en-US" sz="1200" b="1" i="1" u="none" strike="noStrike" dirty="0">
                <a:solidFill>
                  <a:schemeClr val="bg1"/>
                </a:solidFill>
                <a:effectLst/>
              </a:rPr>
              <a:t>))+</a:t>
            </a:r>
            <a:endParaRPr lang="en-US" sz="1200" dirty="0">
              <a:solidFill>
                <a:schemeClr val="bg1"/>
              </a:solidFill>
              <a:effectLst/>
            </a:endParaRPr>
          </a:p>
          <a:p>
            <a:r>
              <a:rPr lang="en-US" sz="1200" b="1" i="1" u="none" strike="noStrike" dirty="0" err="1">
                <a:solidFill>
                  <a:schemeClr val="bg1"/>
                </a:solidFill>
                <a:effectLst/>
              </a:rPr>
              <a:t>geom_point</a:t>
            </a:r>
            <a:r>
              <a:rPr lang="en-US" sz="1200" b="1" i="1" u="none" strike="noStrike" dirty="0">
                <a:solidFill>
                  <a:schemeClr val="bg1"/>
                </a:solidFill>
                <a:effectLst/>
              </a:rPr>
              <a:t>()+</a:t>
            </a:r>
            <a:endParaRPr lang="en-US" sz="1200" dirty="0">
              <a:solidFill>
                <a:schemeClr val="bg1"/>
              </a:solidFill>
              <a:effectLst/>
            </a:endParaRPr>
          </a:p>
          <a:p>
            <a:r>
              <a:rPr lang="en-US" sz="1200" b="1" i="1" u="none" strike="noStrike" dirty="0" err="1">
                <a:solidFill>
                  <a:schemeClr val="bg1"/>
                </a:solidFill>
                <a:effectLst/>
              </a:rPr>
              <a:t>geom_smooth</a:t>
            </a:r>
            <a:r>
              <a:rPr lang="en-US" sz="1200" b="1" i="1" u="none" strike="noStrike" dirty="0">
                <a:solidFill>
                  <a:schemeClr val="bg1"/>
                </a:solidFill>
                <a:effectLst/>
              </a:rPr>
              <a:t>(method = "</a:t>
            </a:r>
            <a:r>
              <a:rPr lang="en-US" sz="1200" b="1" i="1" u="none" strike="noStrike" dirty="0" err="1">
                <a:solidFill>
                  <a:schemeClr val="bg1"/>
                </a:solidFill>
                <a:effectLst/>
              </a:rPr>
              <a:t>lm</a:t>
            </a:r>
            <a:r>
              <a:rPr lang="en-US" sz="1200" b="1" i="1" u="none" strike="noStrike" dirty="0">
                <a:solidFill>
                  <a:schemeClr val="bg1"/>
                </a:solidFill>
                <a:effectLst/>
              </a:rPr>
              <a:t>",level = 0.97)+</a:t>
            </a:r>
            <a:endParaRPr lang="en-US" sz="1200" dirty="0">
              <a:solidFill>
                <a:schemeClr val="bg1"/>
              </a:solidFill>
              <a:effectLst/>
            </a:endParaRPr>
          </a:p>
          <a:p>
            <a:r>
              <a:rPr lang="en-US" sz="1200" b="1" i="1" u="none" strike="noStrike" dirty="0" err="1">
                <a:solidFill>
                  <a:schemeClr val="bg1"/>
                </a:solidFill>
                <a:effectLst/>
              </a:rPr>
              <a:t>theme_bw</a:t>
            </a:r>
            <a:r>
              <a:rPr lang="en-US" sz="1200" b="1" i="1" u="none" strike="noStrike" dirty="0">
                <a:solidFill>
                  <a:schemeClr val="bg1"/>
                </a:solidFill>
                <a:effectLst/>
              </a:rPr>
              <a:t>()</a:t>
            </a:r>
            <a:endParaRPr lang="en-US" sz="1200" dirty="0">
              <a:solidFill>
                <a:schemeClr val="bg1"/>
              </a:solidFill>
              <a:effectLst/>
            </a:endParaRPr>
          </a:p>
        </p:txBody>
      </p:sp>
      <p:sp>
        <p:nvSpPr>
          <p:cNvPr id="6" name="CuadroTexto 5">
            <a:extLst>
              <a:ext uri="{FF2B5EF4-FFF2-40B4-BE49-F238E27FC236}">
                <a16:creationId xmlns:a16="http://schemas.microsoft.com/office/drawing/2014/main" id="{51B12686-E894-7C24-DD02-7D67148464F3}"/>
              </a:ext>
            </a:extLst>
          </p:cNvPr>
          <p:cNvSpPr txBox="1"/>
          <p:nvPr/>
        </p:nvSpPr>
        <p:spPr>
          <a:xfrm>
            <a:off x="105927" y="644358"/>
            <a:ext cx="2960830" cy="369332"/>
          </a:xfrm>
          <a:prstGeom prst="rect">
            <a:avLst/>
          </a:prstGeom>
          <a:noFill/>
        </p:spPr>
        <p:txBody>
          <a:bodyPr wrap="square">
            <a:spAutoFit/>
          </a:bodyPr>
          <a:lstStyle/>
          <a:p>
            <a:r>
              <a:rPr lang="es-AR" b="1" dirty="0">
                <a:solidFill>
                  <a:schemeClr val="bg1"/>
                </a:solidFill>
              </a:rPr>
              <a:t>Regresión Lineal Múltiple</a:t>
            </a:r>
          </a:p>
        </p:txBody>
      </p:sp>
      <p:pic>
        <p:nvPicPr>
          <p:cNvPr id="4" name="Imagen 3">
            <a:hlinkClick r:id="rId5" action="ppaction://hlinksldjump"/>
            <a:extLst>
              <a:ext uri="{FF2B5EF4-FFF2-40B4-BE49-F238E27FC236}">
                <a16:creationId xmlns:a16="http://schemas.microsoft.com/office/drawing/2014/main" id="{D1CCF397-1C29-342B-CA6C-10F883757FA1}"/>
              </a:ext>
            </a:extLst>
          </p:cNvPr>
          <p:cNvPicPr>
            <a:picLocks noChangeAspect="1"/>
          </p:cNvPicPr>
          <p:nvPr/>
        </p:nvPicPr>
        <p:blipFill>
          <a:blip r:embed="rId6"/>
          <a:stretch>
            <a:fillRect/>
          </a:stretch>
        </p:blipFill>
        <p:spPr>
          <a:xfrm>
            <a:off x="380326" y="5990728"/>
            <a:ext cx="408467" cy="365792"/>
          </a:xfrm>
          <a:prstGeom prst="rect">
            <a:avLst/>
          </a:prstGeom>
        </p:spPr>
      </p:pic>
    </p:spTree>
    <p:extLst>
      <p:ext uri="{BB962C8B-B14F-4D97-AF65-F5344CB8AC3E}">
        <p14:creationId xmlns:p14="http://schemas.microsoft.com/office/powerpoint/2010/main" val="3530207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6F987CF-5C8B-864E-470C-5FA45517E35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300" y="0"/>
            <a:ext cx="12192000" cy="6858000"/>
          </a:xfrm>
          <a:prstGeom prst="rect">
            <a:avLst/>
          </a:prstGeom>
        </p:spPr>
      </p:pic>
      <p:sp>
        <p:nvSpPr>
          <p:cNvPr id="2" name="Marcador de pie de página 1">
            <a:extLst>
              <a:ext uri="{FF2B5EF4-FFF2-40B4-BE49-F238E27FC236}">
                <a16:creationId xmlns:a16="http://schemas.microsoft.com/office/drawing/2014/main" id="{3E19D294-4EF6-7C96-2464-AB662878F1A3}"/>
              </a:ext>
            </a:extLst>
          </p:cNvPr>
          <p:cNvSpPr>
            <a:spLocks noGrp="1"/>
          </p:cNvSpPr>
          <p:nvPr>
            <p:ph type="ftr" idx="2"/>
          </p:nvPr>
        </p:nvSpPr>
        <p:spPr/>
        <p:txBody>
          <a:bodyPr/>
          <a:lstStyle/>
          <a:p>
            <a:r>
              <a:rPr lang="es-AR" i="1" dirty="0"/>
              <a:t>Manuel Alejandro Ruiz Miranda</a:t>
            </a:r>
          </a:p>
        </p:txBody>
      </p:sp>
      <p:sp>
        <p:nvSpPr>
          <p:cNvPr id="4" name="CuadroTexto 3">
            <a:extLst>
              <a:ext uri="{FF2B5EF4-FFF2-40B4-BE49-F238E27FC236}">
                <a16:creationId xmlns:a16="http://schemas.microsoft.com/office/drawing/2014/main" id="{5C2C6FF6-A1E4-5337-ED24-0D87DCC52C00}"/>
              </a:ext>
            </a:extLst>
          </p:cNvPr>
          <p:cNvSpPr txBox="1"/>
          <p:nvPr/>
        </p:nvSpPr>
        <p:spPr>
          <a:xfrm>
            <a:off x="10027771" y="395944"/>
            <a:ext cx="1645002" cy="307777"/>
          </a:xfrm>
          <a:prstGeom prst="rect">
            <a:avLst/>
          </a:prstGeom>
          <a:noFill/>
        </p:spPr>
        <p:txBody>
          <a:bodyPr wrap="none" rtlCol="0">
            <a:spAutoFit/>
          </a:bodyPr>
          <a:lstStyle/>
          <a:p>
            <a:r>
              <a:rPr lang="es-AR" sz="1400" b="1" dirty="0">
                <a:solidFill>
                  <a:schemeClr val="bg1"/>
                </a:solidFill>
              </a:rPr>
              <a:t>Machine learning</a:t>
            </a:r>
          </a:p>
        </p:txBody>
      </p:sp>
      <p:sp>
        <p:nvSpPr>
          <p:cNvPr id="5" name="CuadroTexto 4">
            <a:extLst>
              <a:ext uri="{FF2B5EF4-FFF2-40B4-BE49-F238E27FC236}">
                <a16:creationId xmlns:a16="http://schemas.microsoft.com/office/drawing/2014/main" id="{E33C88FC-7EA6-8A83-7778-E6AC3845893F}"/>
              </a:ext>
            </a:extLst>
          </p:cNvPr>
          <p:cNvSpPr txBox="1"/>
          <p:nvPr/>
        </p:nvSpPr>
        <p:spPr>
          <a:xfrm>
            <a:off x="10433503" y="670622"/>
            <a:ext cx="1498734" cy="307777"/>
          </a:xfrm>
          <a:prstGeom prst="rect">
            <a:avLst/>
          </a:prstGeom>
          <a:noFill/>
        </p:spPr>
        <p:txBody>
          <a:bodyPr wrap="square" rtlCol="0">
            <a:spAutoFit/>
          </a:bodyPr>
          <a:lstStyle/>
          <a:p>
            <a:r>
              <a:rPr lang="es-AR" sz="1400" b="1" u="sng" dirty="0">
                <a:solidFill>
                  <a:schemeClr val="bg1"/>
                </a:solidFill>
              </a:rPr>
              <a:t>Random Forest</a:t>
            </a:r>
          </a:p>
        </p:txBody>
      </p:sp>
      <p:sp>
        <p:nvSpPr>
          <p:cNvPr id="7" name="CuadroTexto 6">
            <a:extLst>
              <a:ext uri="{FF2B5EF4-FFF2-40B4-BE49-F238E27FC236}">
                <a16:creationId xmlns:a16="http://schemas.microsoft.com/office/drawing/2014/main" id="{AAD323AF-85A7-04B8-8724-4AE3A9461ED8}"/>
              </a:ext>
            </a:extLst>
          </p:cNvPr>
          <p:cNvSpPr txBox="1"/>
          <p:nvPr/>
        </p:nvSpPr>
        <p:spPr>
          <a:xfrm rot="10800000" flipV="1">
            <a:off x="792726" y="978399"/>
            <a:ext cx="4389120" cy="3416320"/>
          </a:xfrm>
          <a:prstGeom prst="rect">
            <a:avLst/>
          </a:prstGeom>
          <a:noFill/>
        </p:spPr>
        <p:txBody>
          <a:bodyPr wrap="square" rtlCol="0">
            <a:spAutoFit/>
          </a:bodyPr>
          <a:lstStyle/>
          <a:p>
            <a:r>
              <a:rPr lang="es-AR" sz="1200" dirty="0">
                <a:solidFill>
                  <a:schemeClr val="bg1"/>
                </a:solidFill>
              </a:rPr>
              <a:t>Con dispositivos como </a:t>
            </a:r>
            <a:r>
              <a:rPr lang="es-AR" sz="1200" dirty="0" err="1">
                <a:solidFill>
                  <a:schemeClr val="bg1"/>
                </a:solidFill>
              </a:rPr>
              <a:t>Jawbone</a:t>
            </a:r>
            <a:r>
              <a:rPr lang="es-AR" sz="1200" dirty="0">
                <a:solidFill>
                  <a:schemeClr val="bg1"/>
                </a:solidFill>
              </a:rPr>
              <a:t> Up , Nike </a:t>
            </a:r>
            <a:r>
              <a:rPr lang="es-AR" sz="1200" dirty="0" err="1">
                <a:solidFill>
                  <a:schemeClr val="bg1"/>
                </a:solidFill>
              </a:rPr>
              <a:t>FuelBand</a:t>
            </a:r>
            <a:r>
              <a:rPr lang="es-AR" sz="1200" dirty="0">
                <a:solidFill>
                  <a:schemeClr val="bg1"/>
                </a:solidFill>
              </a:rPr>
              <a:t> y Fitbit , ahora es posible recopilar una gran cantidad de datos sobre la actividad personal de forma relativamente económica. Este tipo de dispositivos son parte del auto movimiento cuantificado: un grupo de entusiastas que se toman medidas sobre sí mismos regularmente, para mejorar su salud, con el propósito de encontrar patrones en su comportamiento o porque son fanáticos de la tecnología.</a:t>
            </a:r>
          </a:p>
          <a:p>
            <a:endParaRPr lang="es-AR" sz="1200" dirty="0">
              <a:solidFill>
                <a:schemeClr val="bg1"/>
              </a:solidFill>
            </a:endParaRPr>
          </a:p>
          <a:p>
            <a:endParaRPr lang="es-AR" sz="1200" dirty="0">
              <a:solidFill>
                <a:schemeClr val="bg1"/>
              </a:solidFill>
            </a:endParaRPr>
          </a:p>
          <a:p>
            <a:r>
              <a:rPr lang="es-AR" sz="1200" dirty="0">
                <a:solidFill>
                  <a:schemeClr val="bg1"/>
                </a:solidFill>
              </a:rPr>
              <a:t>Una cosa que las personas hacen con regularidad es cuantificar qué tanto de una actividad en particular hacen, pero rara vez cuantifican qué tan bien lo hacen.</a:t>
            </a:r>
          </a:p>
          <a:p>
            <a:endParaRPr lang="es-AR" sz="1200" dirty="0">
              <a:solidFill>
                <a:schemeClr val="bg1"/>
              </a:solidFill>
            </a:endParaRPr>
          </a:p>
          <a:p>
            <a:endParaRPr lang="es-AR" sz="1200" dirty="0">
              <a:solidFill>
                <a:schemeClr val="bg1"/>
              </a:solidFill>
            </a:endParaRPr>
          </a:p>
          <a:p>
            <a:r>
              <a:rPr lang="es-AR" sz="1200" dirty="0">
                <a:solidFill>
                  <a:schemeClr val="bg1"/>
                </a:solidFill>
              </a:rPr>
              <a:t> El objetivo de este proyecto es predecir la forma en que realizaron el ejercicio. Esta es la variable "clase" en el conjunto de entrenamiento. </a:t>
            </a:r>
          </a:p>
        </p:txBody>
      </p:sp>
      <p:pic>
        <p:nvPicPr>
          <p:cNvPr id="6" name="Imagen 5">
            <a:hlinkClick r:id="rId4" action="ppaction://hlinksldjump"/>
            <a:extLst>
              <a:ext uri="{FF2B5EF4-FFF2-40B4-BE49-F238E27FC236}">
                <a16:creationId xmlns:a16="http://schemas.microsoft.com/office/drawing/2014/main" id="{53EB3C89-7A9D-B2C7-C7E5-09C6A330FA77}"/>
              </a:ext>
            </a:extLst>
          </p:cNvPr>
          <p:cNvPicPr>
            <a:picLocks noChangeAspect="1"/>
          </p:cNvPicPr>
          <p:nvPr/>
        </p:nvPicPr>
        <p:blipFill>
          <a:blip r:embed="rId5"/>
          <a:stretch>
            <a:fillRect/>
          </a:stretch>
        </p:blipFill>
        <p:spPr>
          <a:xfrm>
            <a:off x="384259" y="6355408"/>
            <a:ext cx="408467" cy="365792"/>
          </a:xfrm>
          <a:prstGeom prst="rect">
            <a:avLst/>
          </a:prstGeom>
        </p:spPr>
      </p:pic>
    </p:spTree>
    <p:extLst>
      <p:ext uri="{BB962C8B-B14F-4D97-AF65-F5344CB8AC3E}">
        <p14:creationId xmlns:p14="http://schemas.microsoft.com/office/powerpoint/2010/main" val="747986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37B529E-083C-7A91-2D4D-97CC533AF2EC}"/>
              </a:ext>
            </a:extLst>
          </p:cNvPr>
          <p:cNvPicPr>
            <a:picLocks noChangeAspect="1"/>
          </p:cNvPicPr>
          <p:nvPr/>
        </p:nvPicPr>
        <p:blipFill>
          <a:blip r:embed="rId2"/>
          <a:stretch>
            <a:fillRect/>
          </a:stretch>
        </p:blipFill>
        <p:spPr>
          <a:xfrm>
            <a:off x="0" y="1"/>
            <a:ext cx="12192000" cy="6857999"/>
          </a:xfrm>
          <a:prstGeom prst="rect">
            <a:avLst/>
          </a:prstGeom>
        </p:spPr>
      </p:pic>
      <p:sp>
        <p:nvSpPr>
          <p:cNvPr id="2" name="Marcador de pie de página 1">
            <a:extLst>
              <a:ext uri="{FF2B5EF4-FFF2-40B4-BE49-F238E27FC236}">
                <a16:creationId xmlns:a16="http://schemas.microsoft.com/office/drawing/2014/main" id="{6ED15C81-4A97-AF9A-BACC-027ED35AFD1A}"/>
              </a:ext>
            </a:extLst>
          </p:cNvPr>
          <p:cNvSpPr>
            <a:spLocks noGrp="1"/>
          </p:cNvSpPr>
          <p:nvPr>
            <p:ph type="ftr" idx="2"/>
          </p:nvPr>
        </p:nvSpPr>
        <p:spPr/>
        <p:txBody>
          <a:bodyPr/>
          <a:lstStyle/>
          <a:p>
            <a:r>
              <a:rPr lang="es-AR"/>
              <a:t>Manuel Alejandro Ruiz Miranda</a:t>
            </a:r>
          </a:p>
        </p:txBody>
      </p:sp>
      <p:sp>
        <p:nvSpPr>
          <p:cNvPr id="4" name="CuadroTexto 3">
            <a:extLst>
              <a:ext uri="{FF2B5EF4-FFF2-40B4-BE49-F238E27FC236}">
                <a16:creationId xmlns:a16="http://schemas.microsoft.com/office/drawing/2014/main" id="{2835EFB0-5FE5-A75E-47A5-6964F38BC390}"/>
              </a:ext>
            </a:extLst>
          </p:cNvPr>
          <p:cNvSpPr txBox="1"/>
          <p:nvPr/>
        </p:nvSpPr>
        <p:spPr>
          <a:xfrm>
            <a:off x="940071" y="1537488"/>
            <a:ext cx="6196818" cy="4222887"/>
          </a:xfrm>
          <a:prstGeom prst="rect">
            <a:avLst/>
          </a:prstGeom>
          <a:noFill/>
        </p:spPr>
        <p:txBody>
          <a:bodyPr wrap="square">
            <a:spAutoFit/>
          </a:bodyPr>
          <a:lstStyle/>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library(</a:t>
            </a:r>
            <a:r>
              <a:rPr lang="en-US" sz="1200" dirty="0" err="1">
                <a:solidFill>
                  <a:schemeClr val="bg1"/>
                </a:solidFill>
                <a:effectLst/>
                <a:latin typeface="Arial" panose="020B0604020202020204" pitchFamily="34" charset="0"/>
                <a:ea typeface="Times New Roman" panose="02020603050405020304" pitchFamily="18" charset="0"/>
              </a:rPr>
              <a:t>tidyverse</a:t>
            </a:r>
            <a:r>
              <a:rPr lang="en-US" sz="1200" dirty="0">
                <a:solidFill>
                  <a:schemeClr val="bg1"/>
                </a:solidFill>
                <a:effectLst/>
                <a:latin typeface="Arial" panose="020B0604020202020204" pitchFamily="34" charset="0"/>
                <a:ea typeface="Times New Roman" panose="02020603050405020304" pitchFamily="18" charset="0"/>
              </a:rPr>
              <a:t>)</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library(caret)</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library(ggplot2)</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library(utils)</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library(</a:t>
            </a:r>
            <a:r>
              <a:rPr lang="en-US" sz="1200" dirty="0" err="1">
                <a:solidFill>
                  <a:schemeClr val="bg1"/>
                </a:solidFill>
                <a:effectLst/>
                <a:latin typeface="Arial" panose="020B0604020202020204" pitchFamily="34" charset="0"/>
                <a:ea typeface="Times New Roman" panose="02020603050405020304" pitchFamily="18" charset="0"/>
              </a:rPr>
              <a:t>skimr</a:t>
            </a:r>
            <a:r>
              <a:rPr lang="en-US" sz="1200" dirty="0">
                <a:solidFill>
                  <a:schemeClr val="bg1"/>
                </a:solidFill>
                <a:effectLst/>
                <a:latin typeface="Arial" panose="020B0604020202020204" pitchFamily="34" charset="0"/>
                <a:ea typeface="Times New Roman" panose="02020603050405020304" pitchFamily="18" charset="0"/>
              </a:rPr>
              <a:t>)</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a:t>
            </a:r>
            <a:r>
              <a:rPr lang="en-US" sz="1200" dirty="0" err="1">
                <a:solidFill>
                  <a:schemeClr val="bg1"/>
                </a:solidFill>
                <a:effectLst/>
                <a:latin typeface="Arial" panose="020B0604020202020204" pitchFamily="34" charset="0"/>
                <a:ea typeface="Times New Roman" panose="02020603050405020304" pitchFamily="18" charset="0"/>
              </a:rPr>
              <a:t>scipen</a:t>
            </a:r>
            <a:r>
              <a:rPr lang="en-US" sz="1200" dirty="0">
                <a:solidFill>
                  <a:schemeClr val="bg1"/>
                </a:solidFill>
                <a:effectLst/>
                <a:latin typeface="Arial" panose="020B0604020202020204" pitchFamily="34" charset="0"/>
                <a:ea typeface="Times New Roman" panose="02020603050405020304" pitchFamily="18" charset="0"/>
              </a:rPr>
              <a:t>=999)</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temp = </a:t>
            </a:r>
            <a:r>
              <a:rPr lang="en-US" sz="1200" dirty="0" err="1">
                <a:solidFill>
                  <a:schemeClr val="bg1"/>
                </a:solidFill>
                <a:effectLst/>
                <a:latin typeface="Arial" panose="020B0604020202020204" pitchFamily="34" charset="0"/>
                <a:ea typeface="Times New Roman" panose="02020603050405020304" pitchFamily="18" charset="0"/>
              </a:rPr>
              <a:t>tempfile</a:t>
            </a:r>
            <a:r>
              <a:rPr lang="en-US" sz="1200" dirty="0">
                <a:solidFill>
                  <a:schemeClr val="bg1"/>
                </a:solidFill>
                <a:effectLst/>
                <a:latin typeface="Arial" panose="020B0604020202020204" pitchFamily="34" charset="0"/>
                <a:ea typeface="Times New Roman" panose="02020603050405020304" pitchFamily="18" charset="0"/>
              </a:rPr>
              <a:t>()</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download. file('https://d396qusza40orc.cloudfront.net/</a:t>
            </a:r>
            <a:r>
              <a:rPr lang="en-US" sz="1200" dirty="0" err="1">
                <a:solidFill>
                  <a:schemeClr val="bg1"/>
                </a:solidFill>
                <a:effectLst/>
                <a:latin typeface="Arial" panose="020B0604020202020204" pitchFamily="34" charset="0"/>
                <a:ea typeface="Times New Roman" panose="02020603050405020304" pitchFamily="18" charset="0"/>
              </a:rPr>
              <a:t>predmachlearn</a:t>
            </a:r>
            <a:r>
              <a:rPr lang="en-US" sz="1200" dirty="0">
                <a:solidFill>
                  <a:schemeClr val="bg1"/>
                </a:solidFill>
                <a:effectLst/>
                <a:latin typeface="Arial" panose="020B0604020202020204" pitchFamily="34" charset="0"/>
                <a:ea typeface="Times New Roman" panose="02020603050405020304" pitchFamily="18" charset="0"/>
              </a:rPr>
              <a:t>/</a:t>
            </a:r>
            <a:r>
              <a:rPr lang="en-US" sz="1200" dirty="0" err="1">
                <a:solidFill>
                  <a:schemeClr val="bg1"/>
                </a:solidFill>
                <a:effectLst/>
                <a:latin typeface="Arial" panose="020B0604020202020204" pitchFamily="34" charset="0"/>
                <a:ea typeface="Times New Roman" panose="02020603050405020304" pitchFamily="18" charset="0"/>
              </a:rPr>
              <a:t>pml-training.csv',temp</a:t>
            </a:r>
            <a:r>
              <a:rPr lang="en-US" sz="1200" dirty="0">
                <a:solidFill>
                  <a:schemeClr val="bg1"/>
                </a:solidFill>
                <a:effectLst/>
                <a:latin typeface="Arial" panose="020B0604020202020204" pitchFamily="34" charset="0"/>
                <a:ea typeface="Times New Roman" panose="02020603050405020304" pitchFamily="18" charset="0"/>
              </a:rPr>
              <a:t>)</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temp1 = </a:t>
            </a:r>
            <a:r>
              <a:rPr lang="en-US" sz="1200" dirty="0" err="1">
                <a:solidFill>
                  <a:schemeClr val="bg1"/>
                </a:solidFill>
                <a:effectLst/>
                <a:latin typeface="Arial" panose="020B0604020202020204" pitchFamily="34" charset="0"/>
                <a:ea typeface="Times New Roman" panose="02020603050405020304" pitchFamily="18" charset="0"/>
              </a:rPr>
              <a:t>tempfile</a:t>
            </a:r>
            <a:r>
              <a:rPr lang="en-US" sz="1200" dirty="0">
                <a:solidFill>
                  <a:schemeClr val="bg1"/>
                </a:solidFill>
                <a:effectLst/>
                <a:latin typeface="Arial" panose="020B0604020202020204" pitchFamily="34" charset="0"/>
                <a:ea typeface="Times New Roman" panose="02020603050405020304" pitchFamily="18" charset="0"/>
              </a:rPr>
              <a:t>()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download. file('https://d396qusza40orc.cloudfront.net/</a:t>
            </a:r>
            <a:r>
              <a:rPr lang="en-US" sz="1200" dirty="0" err="1">
                <a:solidFill>
                  <a:schemeClr val="bg1"/>
                </a:solidFill>
                <a:effectLst/>
                <a:latin typeface="Arial" panose="020B0604020202020204" pitchFamily="34" charset="0"/>
                <a:ea typeface="Times New Roman" panose="02020603050405020304" pitchFamily="18" charset="0"/>
              </a:rPr>
              <a:t>predmachlearn</a:t>
            </a:r>
            <a:r>
              <a:rPr lang="en-US" sz="1200" dirty="0">
                <a:solidFill>
                  <a:schemeClr val="bg1"/>
                </a:solidFill>
                <a:effectLst/>
                <a:latin typeface="Arial" panose="020B0604020202020204" pitchFamily="34" charset="0"/>
                <a:ea typeface="Times New Roman" panose="02020603050405020304" pitchFamily="18" charset="0"/>
              </a:rPr>
              <a:t>/pml-testing.csv',temp1)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err="1">
                <a:solidFill>
                  <a:schemeClr val="bg1"/>
                </a:solidFill>
                <a:effectLst/>
                <a:latin typeface="Arial" panose="020B0604020202020204" pitchFamily="34" charset="0"/>
                <a:ea typeface="Times New Roman" panose="02020603050405020304" pitchFamily="18" charset="0"/>
              </a:rPr>
              <a:t>df_fit</a:t>
            </a:r>
            <a:r>
              <a:rPr lang="en-US" sz="1200" dirty="0">
                <a:solidFill>
                  <a:schemeClr val="bg1"/>
                </a:solidFill>
                <a:effectLst/>
                <a:latin typeface="Arial" panose="020B0604020202020204" pitchFamily="34" charset="0"/>
                <a:ea typeface="Times New Roman" panose="02020603050405020304" pitchFamily="18" charset="0"/>
              </a:rPr>
              <a:t> &lt;- read.csv(temp)</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err="1">
                <a:solidFill>
                  <a:schemeClr val="bg1"/>
                </a:solidFill>
                <a:effectLst/>
                <a:latin typeface="Arial" panose="020B0604020202020204" pitchFamily="34" charset="0"/>
                <a:ea typeface="Times New Roman" panose="02020603050405020304" pitchFamily="18" charset="0"/>
              </a:rPr>
              <a:t>test_fit</a:t>
            </a:r>
            <a:r>
              <a:rPr lang="en-US" sz="1200" dirty="0">
                <a:solidFill>
                  <a:schemeClr val="bg1"/>
                </a:solidFill>
                <a:effectLst/>
                <a:latin typeface="Arial" panose="020B0604020202020204" pitchFamily="34" charset="0"/>
                <a:ea typeface="Times New Roman" panose="02020603050405020304" pitchFamily="18" charset="0"/>
              </a:rPr>
              <a:t> &lt;- read.csv(temp1)</a:t>
            </a:r>
            <a:endParaRPr lang="es-AR" sz="1100" dirty="0">
              <a:solidFill>
                <a:schemeClr val="bg1"/>
              </a:solidFill>
              <a:effectLst/>
              <a:latin typeface="Calibri" panose="020F0502020204030204" pitchFamily="34" charset="0"/>
              <a:ea typeface="Times New Roman" panose="02020603050405020304" pitchFamily="18" charset="0"/>
            </a:endParaRPr>
          </a:p>
        </p:txBody>
      </p:sp>
      <p:sp>
        <p:nvSpPr>
          <p:cNvPr id="5" name="CuadroTexto 4">
            <a:extLst>
              <a:ext uri="{FF2B5EF4-FFF2-40B4-BE49-F238E27FC236}">
                <a16:creationId xmlns:a16="http://schemas.microsoft.com/office/drawing/2014/main" id="{7EEE5CFA-6FA6-3C29-B7DA-BD35F79F6724}"/>
              </a:ext>
            </a:extLst>
          </p:cNvPr>
          <p:cNvSpPr txBox="1"/>
          <p:nvPr/>
        </p:nvSpPr>
        <p:spPr>
          <a:xfrm>
            <a:off x="10058399" y="352548"/>
            <a:ext cx="174439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dirty="0">
                <a:ln>
                  <a:noFill/>
                </a:ln>
                <a:solidFill>
                  <a:srgbClr val="FFFFFF"/>
                </a:solidFill>
                <a:effectLst/>
                <a:uLnTx/>
                <a:uFillTx/>
                <a:latin typeface="Arial"/>
              </a:rPr>
              <a:t>Machine learning</a:t>
            </a:r>
          </a:p>
        </p:txBody>
      </p:sp>
      <p:sp>
        <p:nvSpPr>
          <p:cNvPr id="6" name="CuadroTexto 5">
            <a:extLst>
              <a:ext uri="{FF2B5EF4-FFF2-40B4-BE49-F238E27FC236}">
                <a16:creationId xmlns:a16="http://schemas.microsoft.com/office/drawing/2014/main" id="{B3474C5B-1F8F-96A3-2E6F-AEDCCC9E3538}"/>
              </a:ext>
            </a:extLst>
          </p:cNvPr>
          <p:cNvSpPr txBox="1"/>
          <p:nvPr/>
        </p:nvSpPr>
        <p:spPr>
          <a:xfrm>
            <a:off x="940071" y="521825"/>
            <a:ext cx="5155929" cy="1015663"/>
          </a:xfrm>
          <a:prstGeom prst="rect">
            <a:avLst/>
          </a:prstGeom>
          <a:noFill/>
        </p:spPr>
        <p:txBody>
          <a:bodyPr wrap="square" rtlCol="0">
            <a:spAutoFit/>
          </a:bodyPr>
          <a:lstStyle/>
          <a:p>
            <a:r>
              <a:rPr lang="es-AR" sz="1200" b="1" i="1" u="sng" dirty="0">
                <a:solidFill>
                  <a:schemeClr val="bg1"/>
                </a:solidFill>
              </a:rPr>
              <a:t>Extracción y carga del Dataframe</a:t>
            </a:r>
          </a:p>
          <a:p>
            <a:endParaRPr lang="es-AR" sz="1200" b="1" dirty="0">
              <a:solidFill>
                <a:schemeClr val="bg1"/>
              </a:solidFill>
            </a:endParaRPr>
          </a:p>
          <a:p>
            <a:r>
              <a:rPr lang="es-AR" sz="1200" b="1" dirty="0">
                <a:solidFill>
                  <a:schemeClr val="bg1"/>
                </a:solidFill>
              </a:rPr>
              <a:t>Los datos que vamos a utilizar fueron obtenidos de http://groupware.les.inf.puc-rio.br/har.</a:t>
            </a:r>
          </a:p>
          <a:p>
            <a:endParaRPr lang="es-AR" sz="1200" b="1" dirty="0">
              <a:solidFill>
                <a:schemeClr val="bg1"/>
              </a:solidFill>
            </a:endParaRPr>
          </a:p>
        </p:txBody>
      </p:sp>
      <p:sp>
        <p:nvSpPr>
          <p:cNvPr id="8" name="CuadroTexto 7">
            <a:extLst>
              <a:ext uri="{FF2B5EF4-FFF2-40B4-BE49-F238E27FC236}">
                <a16:creationId xmlns:a16="http://schemas.microsoft.com/office/drawing/2014/main" id="{698DFEB1-5051-B123-4117-A6CCE24ED0FC}"/>
              </a:ext>
            </a:extLst>
          </p:cNvPr>
          <p:cNvSpPr txBox="1"/>
          <p:nvPr/>
        </p:nvSpPr>
        <p:spPr>
          <a:xfrm>
            <a:off x="10397238" y="660325"/>
            <a:ext cx="170938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sng" strike="noStrike" kern="1200" cap="none" spc="0" normalizeH="0" baseline="0" noProof="0" dirty="0">
                <a:ln>
                  <a:noFill/>
                </a:ln>
                <a:solidFill>
                  <a:srgbClr val="FFFFFF"/>
                </a:solidFill>
                <a:effectLst/>
                <a:uLnTx/>
                <a:uFillTx/>
                <a:latin typeface="Arial"/>
              </a:rPr>
              <a:t>Random Forest</a:t>
            </a:r>
          </a:p>
        </p:txBody>
      </p:sp>
      <p:pic>
        <p:nvPicPr>
          <p:cNvPr id="9" name="Imagen 8">
            <a:hlinkClick r:id="rId3" action="ppaction://hlinksldjump"/>
            <a:extLst>
              <a:ext uri="{FF2B5EF4-FFF2-40B4-BE49-F238E27FC236}">
                <a16:creationId xmlns:a16="http://schemas.microsoft.com/office/drawing/2014/main" id="{733C5B6A-BDD6-06A5-F93F-9FCE6D28BF3C}"/>
              </a:ext>
            </a:extLst>
          </p:cNvPr>
          <p:cNvPicPr>
            <a:picLocks noChangeAspect="1"/>
          </p:cNvPicPr>
          <p:nvPr/>
        </p:nvPicPr>
        <p:blipFill>
          <a:blip r:embed="rId4"/>
          <a:stretch>
            <a:fillRect/>
          </a:stretch>
        </p:blipFill>
        <p:spPr>
          <a:xfrm>
            <a:off x="384259" y="6355408"/>
            <a:ext cx="408467" cy="365792"/>
          </a:xfrm>
          <a:prstGeom prst="rect">
            <a:avLst/>
          </a:prstGeom>
        </p:spPr>
      </p:pic>
    </p:spTree>
    <p:extLst>
      <p:ext uri="{BB962C8B-B14F-4D97-AF65-F5344CB8AC3E}">
        <p14:creationId xmlns:p14="http://schemas.microsoft.com/office/powerpoint/2010/main" val="201109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BE8C06E-E9A9-23AC-E421-80B38190F25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pie de página 1">
            <a:extLst>
              <a:ext uri="{FF2B5EF4-FFF2-40B4-BE49-F238E27FC236}">
                <a16:creationId xmlns:a16="http://schemas.microsoft.com/office/drawing/2014/main" id="{8916E4B1-FA60-B3CC-4FD2-06D292F3154A}"/>
              </a:ext>
            </a:extLst>
          </p:cNvPr>
          <p:cNvSpPr>
            <a:spLocks noGrp="1"/>
          </p:cNvSpPr>
          <p:nvPr>
            <p:ph type="ftr" idx="2"/>
          </p:nvPr>
        </p:nvSpPr>
        <p:spPr/>
        <p:txBody>
          <a:bodyPr/>
          <a:lstStyle/>
          <a:p>
            <a:r>
              <a:rPr lang="es-AR" i="1" dirty="0"/>
              <a:t>Manuel Alejandro Ruiz Miranda</a:t>
            </a:r>
          </a:p>
        </p:txBody>
      </p:sp>
      <p:sp>
        <p:nvSpPr>
          <p:cNvPr id="5" name="CuadroTexto 4">
            <a:extLst>
              <a:ext uri="{FF2B5EF4-FFF2-40B4-BE49-F238E27FC236}">
                <a16:creationId xmlns:a16="http://schemas.microsoft.com/office/drawing/2014/main" id="{523B0F45-12F4-C62A-621D-B7C84A9A3C0B}"/>
              </a:ext>
            </a:extLst>
          </p:cNvPr>
          <p:cNvSpPr txBox="1"/>
          <p:nvPr/>
        </p:nvSpPr>
        <p:spPr>
          <a:xfrm>
            <a:off x="10058399" y="352548"/>
            <a:ext cx="174439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dirty="0">
                <a:ln>
                  <a:noFill/>
                </a:ln>
                <a:solidFill>
                  <a:srgbClr val="FFFFFF"/>
                </a:solidFill>
                <a:effectLst/>
                <a:uLnTx/>
                <a:uFillTx/>
                <a:latin typeface="Arial"/>
              </a:rPr>
              <a:t>Machine learning</a:t>
            </a:r>
          </a:p>
        </p:txBody>
      </p:sp>
      <p:sp>
        <p:nvSpPr>
          <p:cNvPr id="7" name="CuadroTexto 6">
            <a:extLst>
              <a:ext uri="{FF2B5EF4-FFF2-40B4-BE49-F238E27FC236}">
                <a16:creationId xmlns:a16="http://schemas.microsoft.com/office/drawing/2014/main" id="{7D86AF6D-463F-2D0D-B9F7-C97473598568}"/>
              </a:ext>
            </a:extLst>
          </p:cNvPr>
          <p:cNvSpPr txBox="1"/>
          <p:nvPr/>
        </p:nvSpPr>
        <p:spPr>
          <a:xfrm>
            <a:off x="379065" y="1394376"/>
            <a:ext cx="4413739" cy="1645772"/>
          </a:xfrm>
          <a:prstGeom prst="rect">
            <a:avLst/>
          </a:prstGeom>
          <a:noFill/>
        </p:spPr>
        <p:txBody>
          <a:bodyPr wrap="square">
            <a:spAutoFit/>
          </a:bodyPr>
          <a:lstStyle/>
          <a:p>
            <a:pPr>
              <a:lnSpc>
                <a:spcPct val="105000"/>
              </a:lnSpc>
              <a:spcAft>
                <a:spcPts val="800"/>
              </a:spcAft>
            </a:pPr>
            <a:r>
              <a:rPr lang="es-AR" sz="1200" u="none" strike="noStrike" dirty="0">
                <a:solidFill>
                  <a:schemeClr val="bg1"/>
                </a:solidFill>
                <a:effectLst/>
                <a:latin typeface="Arial" panose="020B0604020202020204" pitchFamily="34" charset="0"/>
                <a:ea typeface="Times New Roman" panose="02020603050405020304" pitchFamily="18" charset="0"/>
              </a:rPr>
              <a:t>Al efectuar un EDA a los </a:t>
            </a:r>
            <a:r>
              <a:rPr lang="es-AR" sz="1200" u="none" strike="noStrike" dirty="0" err="1">
                <a:solidFill>
                  <a:schemeClr val="bg1"/>
                </a:solidFill>
                <a:effectLst/>
                <a:latin typeface="Arial" panose="020B0604020202020204" pitchFamily="34" charset="0"/>
                <a:ea typeface="Times New Roman" panose="02020603050405020304" pitchFamily="18" charset="0"/>
              </a:rPr>
              <a:t>datasets</a:t>
            </a:r>
            <a:r>
              <a:rPr lang="es-AR" sz="1200" u="none" strike="noStrike" dirty="0">
                <a:solidFill>
                  <a:schemeClr val="bg1"/>
                </a:solidFill>
                <a:effectLst/>
                <a:latin typeface="Arial" panose="020B0604020202020204" pitchFamily="34" charset="0"/>
                <a:ea typeface="Times New Roman" panose="02020603050405020304" pitchFamily="18" charset="0"/>
              </a:rPr>
              <a:t>, encuentro valores NA en varias de sus columnas, valores </a:t>
            </a:r>
            <a:r>
              <a:rPr lang="es-AR" sz="1200" u="none" strike="noStrike" dirty="0" err="1">
                <a:solidFill>
                  <a:schemeClr val="bg1"/>
                </a:solidFill>
                <a:effectLst/>
                <a:latin typeface="Arial" panose="020B0604020202020204" pitchFamily="34" charset="0"/>
                <a:ea typeface="Times New Roman" panose="02020603050405020304" pitchFamily="18" charset="0"/>
              </a:rPr>
              <a:t>n_missing</a:t>
            </a:r>
            <a:r>
              <a:rPr lang="es-AR" sz="1200" u="none" strike="noStrike" dirty="0">
                <a:solidFill>
                  <a:schemeClr val="bg1"/>
                </a:solidFill>
                <a:effectLst/>
                <a:latin typeface="Arial" panose="020B0604020202020204" pitchFamily="34" charset="0"/>
                <a:ea typeface="Times New Roman" panose="02020603050405020304" pitchFamily="18" charset="0"/>
              </a:rPr>
              <a:t>, los cuales no nos sirven para nuestro modelo de machine learning, también observo que son demasiados para imputarlos mediante la técnica de </a:t>
            </a:r>
            <a:r>
              <a:rPr lang="es-AR" sz="1200" u="none" strike="noStrike" dirty="0" err="1">
                <a:solidFill>
                  <a:schemeClr val="bg1"/>
                </a:solidFill>
                <a:effectLst/>
                <a:latin typeface="Arial" panose="020B0604020202020204" pitchFamily="34" charset="0"/>
                <a:ea typeface="Times New Roman" panose="02020603050405020304" pitchFamily="18" charset="0"/>
              </a:rPr>
              <a:t>Knn</a:t>
            </a:r>
            <a:r>
              <a:rPr lang="es-AR" sz="1200" u="none" strike="noStrike" dirty="0">
                <a:solidFill>
                  <a:schemeClr val="bg1"/>
                </a:solidFill>
                <a:effectLst/>
                <a:latin typeface="Arial" panose="020B0604020202020204" pitchFamily="34" charset="0"/>
                <a:ea typeface="Times New Roman" panose="02020603050405020304" pitchFamily="18" charset="0"/>
              </a:rPr>
              <a:t>, por lo cual los voy a excluir.</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s-AR" sz="1200" b="1" u="sng" dirty="0">
                <a:solidFill>
                  <a:schemeClr val="bg1"/>
                </a:solidFill>
                <a:effectLst/>
                <a:latin typeface="Arial" panose="020B0604020202020204" pitchFamily="34" charset="0"/>
                <a:ea typeface="Times New Roman" panose="02020603050405020304" pitchFamily="18" charset="0"/>
              </a:rPr>
              <a:t>Conjunto de Prueba:</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s-AR" sz="1200" dirty="0">
                <a:solidFill>
                  <a:schemeClr val="bg1"/>
                </a:solidFill>
                <a:effectLst/>
                <a:latin typeface="Arial" panose="020B0604020202020204" pitchFamily="34" charset="0"/>
                <a:ea typeface="Times New Roman" panose="02020603050405020304" pitchFamily="18" charset="0"/>
              </a:rPr>
              <a:t>&gt; </a:t>
            </a:r>
            <a:r>
              <a:rPr lang="es-AR" sz="1200" dirty="0" err="1">
                <a:solidFill>
                  <a:schemeClr val="bg1"/>
                </a:solidFill>
                <a:effectLst/>
                <a:latin typeface="Arial" panose="020B0604020202020204" pitchFamily="34" charset="0"/>
                <a:ea typeface="Times New Roman" panose="02020603050405020304" pitchFamily="18" charset="0"/>
              </a:rPr>
              <a:t>str</a:t>
            </a:r>
            <a:r>
              <a:rPr lang="es-AR" sz="1200" dirty="0">
                <a:solidFill>
                  <a:schemeClr val="bg1"/>
                </a:solidFill>
                <a:effectLst/>
                <a:latin typeface="Arial" panose="020B0604020202020204" pitchFamily="34" charset="0"/>
                <a:ea typeface="Times New Roman" panose="02020603050405020304" pitchFamily="18" charset="0"/>
              </a:rPr>
              <a:t>(</a:t>
            </a:r>
            <a:r>
              <a:rPr lang="es-AR" sz="1200" dirty="0" err="1">
                <a:solidFill>
                  <a:schemeClr val="bg1"/>
                </a:solidFill>
                <a:effectLst/>
                <a:latin typeface="Arial" panose="020B0604020202020204" pitchFamily="34" charset="0"/>
                <a:ea typeface="Times New Roman" panose="02020603050405020304" pitchFamily="18" charset="0"/>
              </a:rPr>
              <a:t>df_fit</a:t>
            </a:r>
            <a:r>
              <a:rPr lang="es-AR" sz="1200" dirty="0">
                <a:solidFill>
                  <a:schemeClr val="bg1"/>
                </a:solidFill>
                <a:effectLst/>
                <a:latin typeface="Arial" panose="020B0604020202020204" pitchFamily="34" charset="0"/>
                <a:ea typeface="Times New Roman" panose="02020603050405020304" pitchFamily="18" charset="0"/>
              </a:rPr>
              <a:t>)</a:t>
            </a:r>
            <a:endParaRPr lang="es-AR" sz="1100" dirty="0">
              <a:solidFill>
                <a:schemeClr val="bg1"/>
              </a:solidFill>
              <a:effectLst/>
              <a:latin typeface="Calibri" panose="020F0502020204030204" pitchFamily="34" charset="0"/>
              <a:ea typeface="Times New Roman" panose="02020603050405020304" pitchFamily="18" charset="0"/>
            </a:endParaRPr>
          </a:p>
        </p:txBody>
      </p:sp>
      <p:pic>
        <p:nvPicPr>
          <p:cNvPr id="12" name="Imagen 11">
            <a:extLst>
              <a:ext uri="{FF2B5EF4-FFF2-40B4-BE49-F238E27FC236}">
                <a16:creationId xmlns:a16="http://schemas.microsoft.com/office/drawing/2014/main" id="{7FD33602-0DD1-E2A8-D8F0-BB7BABEBC095}"/>
              </a:ext>
            </a:extLst>
          </p:cNvPr>
          <p:cNvPicPr>
            <a:picLocks noChangeAspect="1"/>
          </p:cNvPicPr>
          <p:nvPr/>
        </p:nvPicPr>
        <p:blipFill>
          <a:blip r:embed="rId4"/>
          <a:stretch>
            <a:fillRect/>
          </a:stretch>
        </p:blipFill>
        <p:spPr>
          <a:xfrm>
            <a:off x="5171869" y="1394376"/>
            <a:ext cx="6630924" cy="4962144"/>
          </a:xfrm>
          <a:prstGeom prst="rect">
            <a:avLst/>
          </a:prstGeom>
        </p:spPr>
      </p:pic>
      <p:pic>
        <p:nvPicPr>
          <p:cNvPr id="14" name="Imagen 13">
            <a:extLst>
              <a:ext uri="{FF2B5EF4-FFF2-40B4-BE49-F238E27FC236}">
                <a16:creationId xmlns:a16="http://schemas.microsoft.com/office/drawing/2014/main" id="{BAB0758F-C647-06A0-00F8-304AE7255591}"/>
              </a:ext>
            </a:extLst>
          </p:cNvPr>
          <p:cNvPicPr>
            <a:picLocks noChangeAspect="1"/>
          </p:cNvPicPr>
          <p:nvPr/>
        </p:nvPicPr>
        <p:blipFill rotWithShape="1">
          <a:blip r:embed="rId5"/>
          <a:srcRect r="47910"/>
          <a:stretch/>
        </p:blipFill>
        <p:spPr>
          <a:xfrm>
            <a:off x="379064" y="3420501"/>
            <a:ext cx="4293393" cy="2043123"/>
          </a:xfrm>
          <a:prstGeom prst="rect">
            <a:avLst/>
          </a:prstGeom>
        </p:spPr>
      </p:pic>
      <p:sp>
        <p:nvSpPr>
          <p:cNvPr id="4" name="CuadroTexto 3">
            <a:extLst>
              <a:ext uri="{FF2B5EF4-FFF2-40B4-BE49-F238E27FC236}">
                <a16:creationId xmlns:a16="http://schemas.microsoft.com/office/drawing/2014/main" id="{568844FB-BBD7-FCDF-889B-A8336AD8AAC1}"/>
              </a:ext>
            </a:extLst>
          </p:cNvPr>
          <p:cNvSpPr txBox="1"/>
          <p:nvPr/>
        </p:nvSpPr>
        <p:spPr>
          <a:xfrm>
            <a:off x="10397238" y="660325"/>
            <a:ext cx="170938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sng" strike="noStrike" kern="1200" cap="none" spc="0" normalizeH="0" baseline="0" noProof="0" dirty="0">
                <a:ln>
                  <a:noFill/>
                </a:ln>
                <a:solidFill>
                  <a:srgbClr val="FFFFFF"/>
                </a:solidFill>
                <a:effectLst/>
                <a:uLnTx/>
                <a:uFillTx/>
                <a:latin typeface="Arial"/>
              </a:rPr>
              <a:t>Random Forest</a:t>
            </a:r>
          </a:p>
        </p:txBody>
      </p:sp>
      <p:pic>
        <p:nvPicPr>
          <p:cNvPr id="6" name="Imagen 5">
            <a:hlinkClick r:id="rId6" action="ppaction://hlinksldjump"/>
            <a:extLst>
              <a:ext uri="{FF2B5EF4-FFF2-40B4-BE49-F238E27FC236}">
                <a16:creationId xmlns:a16="http://schemas.microsoft.com/office/drawing/2014/main" id="{333FAE49-A7E6-3721-F254-7B7DFC242371}"/>
              </a:ext>
            </a:extLst>
          </p:cNvPr>
          <p:cNvPicPr>
            <a:picLocks noChangeAspect="1"/>
          </p:cNvPicPr>
          <p:nvPr/>
        </p:nvPicPr>
        <p:blipFill>
          <a:blip r:embed="rId7"/>
          <a:stretch>
            <a:fillRect/>
          </a:stretch>
        </p:blipFill>
        <p:spPr>
          <a:xfrm>
            <a:off x="384259" y="6355408"/>
            <a:ext cx="408467" cy="365792"/>
          </a:xfrm>
          <a:prstGeom prst="rect">
            <a:avLst/>
          </a:prstGeom>
        </p:spPr>
      </p:pic>
    </p:spTree>
    <p:extLst>
      <p:ext uri="{BB962C8B-B14F-4D97-AF65-F5344CB8AC3E}">
        <p14:creationId xmlns:p14="http://schemas.microsoft.com/office/powerpoint/2010/main" val="347094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517D57C-D120-0D99-0C02-A31416B8789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pie de página 1">
            <a:extLst>
              <a:ext uri="{FF2B5EF4-FFF2-40B4-BE49-F238E27FC236}">
                <a16:creationId xmlns:a16="http://schemas.microsoft.com/office/drawing/2014/main" id="{43958E89-E886-6EF8-4EB7-8892BACA7D77}"/>
              </a:ext>
            </a:extLst>
          </p:cNvPr>
          <p:cNvSpPr>
            <a:spLocks noGrp="1"/>
          </p:cNvSpPr>
          <p:nvPr>
            <p:ph type="ftr" idx="2"/>
          </p:nvPr>
        </p:nvSpPr>
        <p:spPr/>
        <p:txBody>
          <a:bodyPr/>
          <a:lstStyle/>
          <a:p>
            <a:r>
              <a:rPr lang="es-AR" i="1" dirty="0"/>
              <a:t>Manuel Alejandro Ruiz Miranda</a:t>
            </a:r>
          </a:p>
        </p:txBody>
      </p:sp>
      <p:sp>
        <p:nvSpPr>
          <p:cNvPr id="4" name="CuadroTexto 3">
            <a:extLst>
              <a:ext uri="{FF2B5EF4-FFF2-40B4-BE49-F238E27FC236}">
                <a16:creationId xmlns:a16="http://schemas.microsoft.com/office/drawing/2014/main" id="{74BE6209-E70B-E266-12A3-971F09AC0DF1}"/>
              </a:ext>
            </a:extLst>
          </p:cNvPr>
          <p:cNvSpPr txBox="1"/>
          <p:nvPr/>
        </p:nvSpPr>
        <p:spPr>
          <a:xfrm>
            <a:off x="507424" y="1100768"/>
            <a:ext cx="4475748" cy="4154984"/>
          </a:xfrm>
          <a:prstGeom prst="rect">
            <a:avLst/>
          </a:prstGeom>
          <a:noFill/>
        </p:spPr>
        <p:txBody>
          <a:bodyPr wrap="square" rtlCol="0">
            <a:spAutoFit/>
          </a:bodyPr>
          <a:lstStyle/>
          <a:p>
            <a:r>
              <a:rPr lang="es-AR" sz="1200" dirty="0">
                <a:solidFill>
                  <a:schemeClr val="bg1"/>
                </a:solidFill>
              </a:rPr>
              <a:t>En este portfolio, voy a mostrar distintos tipos de situaciones y casos que se resuelven </a:t>
            </a:r>
          </a:p>
          <a:p>
            <a:r>
              <a:rPr lang="es-AR" sz="1200" dirty="0">
                <a:solidFill>
                  <a:schemeClr val="bg1"/>
                </a:solidFill>
              </a:rPr>
              <a:t>mediante el uso de técnicas de Data Science a través del lenguaje R.</a:t>
            </a:r>
          </a:p>
          <a:p>
            <a:endParaRPr lang="es-AR" sz="1200" dirty="0">
              <a:solidFill>
                <a:schemeClr val="bg1"/>
              </a:solidFill>
            </a:endParaRPr>
          </a:p>
          <a:p>
            <a:r>
              <a:rPr lang="es-AR" sz="1200" dirty="0">
                <a:solidFill>
                  <a:schemeClr val="bg1"/>
                </a:solidFill>
              </a:rPr>
              <a:t>Los dataset que uso los obtengo de la base de datos del gobierno de la Ciudad de Buenos</a:t>
            </a:r>
          </a:p>
          <a:p>
            <a:r>
              <a:rPr lang="es-AR" sz="1200" dirty="0">
                <a:solidFill>
                  <a:schemeClr val="bg1"/>
                </a:solidFill>
              </a:rPr>
              <a:t>Aires y de la pagina </a:t>
            </a:r>
            <a:r>
              <a:rPr lang="es-AR" sz="1200" dirty="0" err="1">
                <a:solidFill>
                  <a:schemeClr val="bg1"/>
                </a:solidFill>
              </a:rPr>
              <a:t>Kaggle</a:t>
            </a:r>
            <a:r>
              <a:rPr lang="es-AR" sz="1200" dirty="0">
                <a:solidFill>
                  <a:schemeClr val="bg1"/>
                </a:solidFill>
              </a:rPr>
              <a:t> ,los cuales están disponibles para uso publico, quiero mencionar que</a:t>
            </a:r>
          </a:p>
          <a:p>
            <a:r>
              <a:rPr lang="es-AR" sz="1200" dirty="0">
                <a:solidFill>
                  <a:schemeClr val="bg1"/>
                </a:solidFill>
              </a:rPr>
              <a:t>ejemplificar ,a través, de casos reales tomados de entornos de trabajo es imposible por acuerdos de  </a:t>
            </a:r>
          </a:p>
          <a:p>
            <a:r>
              <a:rPr lang="es-AR" sz="1200" dirty="0">
                <a:solidFill>
                  <a:schemeClr val="bg1"/>
                </a:solidFill>
              </a:rPr>
              <a:t>confidencialidad.</a:t>
            </a:r>
          </a:p>
          <a:p>
            <a:endParaRPr lang="es-AR" sz="1200" dirty="0">
              <a:solidFill>
                <a:schemeClr val="bg1"/>
              </a:solidFill>
            </a:endParaRPr>
          </a:p>
          <a:p>
            <a:r>
              <a:rPr lang="es-AR" sz="1200" dirty="0">
                <a:solidFill>
                  <a:schemeClr val="bg1"/>
                </a:solidFill>
              </a:rPr>
              <a:t>En el presente trabajo, se muestran distintas inferencias obtenidas en el estudio de los recorridos de bicicletas en la ciudad de buenos aires, un ejemplo de regresión lineal múltiple ,análisis geo espacial ,machine Learning ,con el algoritmo de Random Forest .</a:t>
            </a:r>
          </a:p>
          <a:p>
            <a:endParaRPr lang="es-AR" sz="1200" dirty="0">
              <a:solidFill>
                <a:schemeClr val="bg1"/>
              </a:solidFill>
            </a:endParaRPr>
          </a:p>
          <a:p>
            <a:endParaRPr lang="es-AR" sz="1200" dirty="0">
              <a:solidFill>
                <a:schemeClr val="bg1"/>
              </a:solidFill>
            </a:endParaRPr>
          </a:p>
          <a:p>
            <a:endParaRPr lang="es-AR" sz="1200" dirty="0">
              <a:solidFill>
                <a:schemeClr val="bg1"/>
              </a:solidFill>
            </a:endParaRPr>
          </a:p>
          <a:p>
            <a:endParaRPr lang="es-AR" sz="1200" dirty="0">
              <a:solidFill>
                <a:schemeClr val="bg1"/>
              </a:solidFill>
            </a:endParaRPr>
          </a:p>
        </p:txBody>
      </p:sp>
      <p:pic>
        <p:nvPicPr>
          <p:cNvPr id="6" name="Gráfico 5" descr="Flecha lineal: giro a la izquierda con relleno sólido">
            <a:hlinkClick r:id="rId4" action="ppaction://hlinksldjump"/>
            <a:extLst>
              <a:ext uri="{FF2B5EF4-FFF2-40B4-BE49-F238E27FC236}">
                <a16:creationId xmlns:a16="http://schemas.microsoft.com/office/drawing/2014/main" id="{26E2E22C-5235-8FD5-747C-58059ED3A37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101" y="6127879"/>
            <a:ext cx="408230" cy="366027"/>
          </a:xfrm>
          <a:prstGeom prst="rect">
            <a:avLst/>
          </a:prstGeom>
        </p:spPr>
      </p:pic>
    </p:spTree>
    <p:extLst>
      <p:ext uri="{BB962C8B-B14F-4D97-AF65-F5344CB8AC3E}">
        <p14:creationId xmlns:p14="http://schemas.microsoft.com/office/powerpoint/2010/main" val="3702024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627AC6C-44BB-0278-8BE3-6B453C488FE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pie de página 1">
            <a:extLst>
              <a:ext uri="{FF2B5EF4-FFF2-40B4-BE49-F238E27FC236}">
                <a16:creationId xmlns:a16="http://schemas.microsoft.com/office/drawing/2014/main" id="{864F423F-6CFC-63D9-6462-B90BC94314F6}"/>
              </a:ext>
            </a:extLst>
          </p:cNvPr>
          <p:cNvSpPr>
            <a:spLocks noGrp="1"/>
          </p:cNvSpPr>
          <p:nvPr>
            <p:ph type="ftr" idx="2"/>
          </p:nvPr>
        </p:nvSpPr>
        <p:spPr/>
        <p:txBody>
          <a:bodyPr/>
          <a:lstStyle/>
          <a:p>
            <a:r>
              <a:rPr lang="es-AR" i="1" dirty="0"/>
              <a:t>Manuel Alejandro Ruiz Miranda</a:t>
            </a:r>
          </a:p>
        </p:txBody>
      </p:sp>
      <p:sp>
        <p:nvSpPr>
          <p:cNvPr id="5" name="CuadroTexto 4">
            <a:extLst>
              <a:ext uri="{FF2B5EF4-FFF2-40B4-BE49-F238E27FC236}">
                <a16:creationId xmlns:a16="http://schemas.microsoft.com/office/drawing/2014/main" id="{AD1B61F6-5349-F607-ECB9-550A8F38F9A8}"/>
              </a:ext>
            </a:extLst>
          </p:cNvPr>
          <p:cNvSpPr txBox="1"/>
          <p:nvPr/>
        </p:nvSpPr>
        <p:spPr>
          <a:xfrm>
            <a:off x="10047849" y="352549"/>
            <a:ext cx="174087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dirty="0">
                <a:ln>
                  <a:noFill/>
                </a:ln>
                <a:solidFill>
                  <a:srgbClr val="FFFFFF"/>
                </a:solidFill>
                <a:effectLst/>
                <a:uLnTx/>
                <a:uFillTx/>
                <a:latin typeface="Arial"/>
              </a:rPr>
              <a:t>Machine learning</a:t>
            </a:r>
          </a:p>
        </p:txBody>
      </p:sp>
      <p:pic>
        <p:nvPicPr>
          <p:cNvPr id="7" name="Imagen 6">
            <a:extLst>
              <a:ext uri="{FF2B5EF4-FFF2-40B4-BE49-F238E27FC236}">
                <a16:creationId xmlns:a16="http://schemas.microsoft.com/office/drawing/2014/main" id="{DEA037FD-2208-DF9B-81CE-D1A0BF89B767}"/>
              </a:ext>
            </a:extLst>
          </p:cNvPr>
          <p:cNvPicPr>
            <a:picLocks noChangeAspect="1"/>
          </p:cNvPicPr>
          <p:nvPr/>
        </p:nvPicPr>
        <p:blipFill>
          <a:blip r:embed="rId4"/>
          <a:stretch>
            <a:fillRect/>
          </a:stretch>
        </p:blipFill>
        <p:spPr>
          <a:xfrm>
            <a:off x="403274" y="506437"/>
            <a:ext cx="5477022" cy="5909286"/>
          </a:xfrm>
          <a:prstGeom prst="rect">
            <a:avLst/>
          </a:prstGeom>
        </p:spPr>
      </p:pic>
      <p:sp>
        <p:nvSpPr>
          <p:cNvPr id="4" name="CuadroTexto 3">
            <a:extLst>
              <a:ext uri="{FF2B5EF4-FFF2-40B4-BE49-F238E27FC236}">
                <a16:creationId xmlns:a16="http://schemas.microsoft.com/office/drawing/2014/main" id="{5EF3FE9B-DE09-4858-3A6A-7544E10F3AE3}"/>
              </a:ext>
            </a:extLst>
          </p:cNvPr>
          <p:cNvSpPr txBox="1"/>
          <p:nvPr/>
        </p:nvSpPr>
        <p:spPr>
          <a:xfrm>
            <a:off x="10397238" y="660325"/>
            <a:ext cx="170938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sng" strike="noStrike" kern="1200" cap="none" spc="0" normalizeH="0" baseline="0" noProof="0" dirty="0">
                <a:ln>
                  <a:noFill/>
                </a:ln>
                <a:solidFill>
                  <a:srgbClr val="FFFFFF"/>
                </a:solidFill>
                <a:effectLst/>
                <a:uLnTx/>
                <a:uFillTx/>
                <a:latin typeface="Arial"/>
              </a:rPr>
              <a:t>Random Forest</a:t>
            </a:r>
          </a:p>
        </p:txBody>
      </p:sp>
      <p:pic>
        <p:nvPicPr>
          <p:cNvPr id="6" name="Imagen 5">
            <a:hlinkClick r:id="rId5" action="ppaction://hlinksldjump"/>
            <a:extLst>
              <a:ext uri="{FF2B5EF4-FFF2-40B4-BE49-F238E27FC236}">
                <a16:creationId xmlns:a16="http://schemas.microsoft.com/office/drawing/2014/main" id="{712EB336-812F-61E4-5277-7146105FEE0A}"/>
              </a:ext>
            </a:extLst>
          </p:cNvPr>
          <p:cNvPicPr>
            <a:picLocks noChangeAspect="1"/>
          </p:cNvPicPr>
          <p:nvPr/>
        </p:nvPicPr>
        <p:blipFill>
          <a:blip r:embed="rId6"/>
          <a:stretch>
            <a:fillRect/>
          </a:stretch>
        </p:blipFill>
        <p:spPr>
          <a:xfrm>
            <a:off x="384259" y="6355408"/>
            <a:ext cx="408467" cy="365792"/>
          </a:xfrm>
          <a:prstGeom prst="rect">
            <a:avLst/>
          </a:prstGeom>
        </p:spPr>
      </p:pic>
    </p:spTree>
    <p:extLst>
      <p:ext uri="{BB962C8B-B14F-4D97-AF65-F5344CB8AC3E}">
        <p14:creationId xmlns:p14="http://schemas.microsoft.com/office/powerpoint/2010/main" val="1280785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C425125-1B56-1FDE-DF4A-336CA317A05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pie de página 1">
            <a:extLst>
              <a:ext uri="{FF2B5EF4-FFF2-40B4-BE49-F238E27FC236}">
                <a16:creationId xmlns:a16="http://schemas.microsoft.com/office/drawing/2014/main" id="{6209ED2F-6460-127E-8633-BC61AEA0C795}"/>
              </a:ext>
            </a:extLst>
          </p:cNvPr>
          <p:cNvSpPr>
            <a:spLocks noGrp="1"/>
          </p:cNvSpPr>
          <p:nvPr>
            <p:ph type="ftr" idx="2"/>
          </p:nvPr>
        </p:nvSpPr>
        <p:spPr/>
        <p:txBody>
          <a:bodyPr/>
          <a:lstStyle/>
          <a:p>
            <a:r>
              <a:rPr lang="es-AR" i="1" dirty="0"/>
              <a:t>Manuel Alejandro Ruiz Miranda</a:t>
            </a:r>
          </a:p>
        </p:txBody>
      </p:sp>
      <p:sp>
        <p:nvSpPr>
          <p:cNvPr id="5" name="CuadroTexto 4">
            <a:extLst>
              <a:ext uri="{FF2B5EF4-FFF2-40B4-BE49-F238E27FC236}">
                <a16:creationId xmlns:a16="http://schemas.microsoft.com/office/drawing/2014/main" id="{45E2724B-F441-2455-EC79-8AE0B788FCC4}"/>
              </a:ext>
            </a:extLst>
          </p:cNvPr>
          <p:cNvSpPr txBox="1"/>
          <p:nvPr/>
        </p:nvSpPr>
        <p:spPr>
          <a:xfrm>
            <a:off x="509248" y="826879"/>
            <a:ext cx="7058464" cy="4702762"/>
          </a:xfrm>
          <a:prstGeom prst="rect">
            <a:avLst/>
          </a:prstGeom>
          <a:noFill/>
        </p:spPr>
        <p:txBody>
          <a:bodyPr wrap="square">
            <a:spAutoFit/>
          </a:bodyPr>
          <a:lstStyle/>
          <a:p>
            <a:pPr>
              <a:lnSpc>
                <a:spcPct val="105000"/>
              </a:lnSpc>
              <a:spcAft>
                <a:spcPts val="800"/>
              </a:spcAft>
            </a:pPr>
            <a:r>
              <a:rPr lang="es-AR" sz="1200" dirty="0">
                <a:solidFill>
                  <a:schemeClr val="bg1"/>
                </a:solidFill>
                <a:effectLst/>
                <a:latin typeface="Arial" panose="020B0604020202020204" pitchFamily="34" charset="0"/>
                <a:ea typeface="Times New Roman" panose="02020603050405020304" pitchFamily="18" charset="0"/>
              </a:rPr>
              <a:t>Selecciono y excluyo todas aquellas columnas que contengan un porcentaje de NA mayor al 20%.</a:t>
            </a:r>
          </a:p>
          <a:p>
            <a:pPr>
              <a:lnSpc>
                <a:spcPct val="105000"/>
              </a:lnSpc>
              <a:spcAft>
                <a:spcPts val="800"/>
              </a:spcAft>
            </a:pPr>
            <a:endParaRPr lang="es-AR" sz="1100" dirty="0">
              <a:solidFill>
                <a:schemeClr val="bg1"/>
              </a:solidFill>
              <a:effectLst/>
              <a:latin typeface="Calibri" panose="020F0502020204030204" pitchFamily="34" charset="0"/>
              <a:ea typeface="Times New Roman" panose="02020603050405020304" pitchFamily="18" charset="0"/>
            </a:endParaRPr>
          </a:p>
          <a:p>
            <a:pPr marL="457200" indent="-228600">
              <a:lnSpc>
                <a:spcPct val="105000"/>
              </a:lnSpc>
              <a:spcAft>
                <a:spcPts val="800"/>
              </a:spcAft>
            </a:pPr>
            <a:r>
              <a:rPr lang="en-US" sz="1200" dirty="0">
                <a:solidFill>
                  <a:schemeClr val="bg1"/>
                </a:solidFill>
                <a:effectLst/>
                <a:latin typeface="Symbol" panose="05050102010706020507" pitchFamily="18" charset="2"/>
                <a:ea typeface="Times New Roman" panose="02020603050405020304" pitchFamily="18" charset="0"/>
              </a:rPr>
              <a:t>·</a:t>
            </a:r>
            <a:r>
              <a:rPr lang="en-US" sz="700" dirty="0">
                <a:solidFill>
                  <a:schemeClr val="bg1"/>
                </a:solidFill>
                <a:effectLst/>
                <a:latin typeface="Times New Roman" panose="02020603050405020304" pitchFamily="18" charset="0"/>
                <a:ea typeface="Times New Roman" panose="02020603050405020304" pitchFamily="18" charset="0"/>
              </a:rPr>
              <a:t>         </a:t>
            </a:r>
            <a:r>
              <a:rPr lang="en-US" sz="1200" dirty="0" err="1">
                <a:solidFill>
                  <a:schemeClr val="bg1"/>
                </a:solidFill>
                <a:effectLst/>
                <a:latin typeface="Arial" panose="020B0604020202020204" pitchFamily="34" charset="0"/>
                <a:ea typeface="Times New Roman" panose="02020603050405020304" pitchFamily="18" charset="0"/>
              </a:rPr>
              <a:t>df_fit</a:t>
            </a:r>
            <a:r>
              <a:rPr lang="en-US" sz="1200" dirty="0">
                <a:solidFill>
                  <a:schemeClr val="bg1"/>
                </a:solidFill>
                <a:effectLst/>
                <a:latin typeface="Arial" panose="020B0604020202020204" pitchFamily="34" charset="0"/>
                <a:ea typeface="Times New Roman" panose="02020603050405020304" pitchFamily="18" charset="0"/>
              </a:rPr>
              <a:t> &lt;- </a:t>
            </a:r>
            <a:r>
              <a:rPr lang="en-US" sz="1200" dirty="0" err="1">
                <a:solidFill>
                  <a:schemeClr val="bg1"/>
                </a:solidFill>
                <a:effectLst/>
                <a:latin typeface="Arial" panose="020B0604020202020204" pitchFamily="34" charset="0"/>
                <a:ea typeface="Times New Roman" panose="02020603050405020304" pitchFamily="18" charset="0"/>
              </a:rPr>
              <a:t>df_fit</a:t>
            </a:r>
            <a:r>
              <a:rPr lang="en-US" sz="1200" dirty="0">
                <a:solidFill>
                  <a:schemeClr val="bg1"/>
                </a:solidFill>
                <a:effectLst/>
                <a:latin typeface="Arial" panose="020B0604020202020204" pitchFamily="34" charset="0"/>
                <a:ea typeface="Times New Roman" panose="02020603050405020304" pitchFamily="18" charset="0"/>
              </a:rPr>
              <a:t>[, -which(</a:t>
            </a:r>
            <a:r>
              <a:rPr lang="en-US" sz="1200" dirty="0" err="1">
                <a:solidFill>
                  <a:schemeClr val="bg1"/>
                </a:solidFill>
                <a:effectLst/>
                <a:latin typeface="Arial" panose="020B0604020202020204" pitchFamily="34" charset="0"/>
                <a:ea typeface="Times New Roman" panose="02020603050405020304" pitchFamily="18" charset="0"/>
              </a:rPr>
              <a:t>colMeans</a:t>
            </a:r>
            <a:r>
              <a:rPr lang="en-US" sz="1200" dirty="0">
                <a:solidFill>
                  <a:schemeClr val="bg1"/>
                </a:solidFill>
                <a:effectLst/>
                <a:latin typeface="Arial" panose="020B0604020202020204" pitchFamily="34" charset="0"/>
                <a:ea typeface="Times New Roman" panose="02020603050405020304" pitchFamily="18" charset="0"/>
              </a:rPr>
              <a:t>(is.na(</a:t>
            </a:r>
            <a:r>
              <a:rPr lang="en-US" sz="1200" dirty="0" err="1">
                <a:solidFill>
                  <a:schemeClr val="bg1"/>
                </a:solidFill>
                <a:effectLst/>
                <a:latin typeface="Arial" panose="020B0604020202020204" pitchFamily="34" charset="0"/>
                <a:ea typeface="Times New Roman" panose="02020603050405020304" pitchFamily="18" charset="0"/>
              </a:rPr>
              <a:t>df_fit</a:t>
            </a:r>
            <a:r>
              <a:rPr lang="en-US" sz="1200" dirty="0">
                <a:solidFill>
                  <a:schemeClr val="bg1"/>
                </a:solidFill>
                <a:effectLst/>
                <a:latin typeface="Arial" panose="020B0604020202020204" pitchFamily="34" charset="0"/>
                <a:ea typeface="Times New Roman" panose="02020603050405020304" pitchFamily="18" charset="0"/>
              </a:rPr>
              <a:t>))&gt;=0.2)]</a:t>
            </a:r>
          </a:p>
          <a:p>
            <a:pPr marL="457200" indent="-228600">
              <a:lnSpc>
                <a:spcPct val="105000"/>
              </a:lnSpc>
              <a:spcAft>
                <a:spcPts val="800"/>
              </a:spcAft>
            </a:pP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s-AR" sz="1200" dirty="0">
                <a:solidFill>
                  <a:schemeClr val="bg1"/>
                </a:solidFill>
                <a:effectLst/>
                <a:latin typeface="Arial" panose="020B0604020202020204" pitchFamily="34" charset="0"/>
                <a:ea typeface="Times New Roman" panose="02020603050405020304" pitchFamily="18" charset="0"/>
              </a:rPr>
              <a:t>Selecciono y excluyo todas aquellas columnas que </a:t>
            </a:r>
            <a:r>
              <a:rPr lang="es-AR" sz="1200" dirty="0" err="1">
                <a:solidFill>
                  <a:schemeClr val="bg1"/>
                </a:solidFill>
                <a:effectLst/>
                <a:latin typeface="Arial" panose="020B0604020202020204" pitchFamily="34" charset="0"/>
                <a:ea typeface="Times New Roman" panose="02020603050405020304" pitchFamily="18" charset="0"/>
              </a:rPr>
              <a:t>empiezen</a:t>
            </a:r>
            <a:r>
              <a:rPr lang="es-AR" sz="1200" dirty="0">
                <a:solidFill>
                  <a:schemeClr val="bg1"/>
                </a:solidFill>
                <a:effectLst/>
                <a:latin typeface="Arial" panose="020B0604020202020204" pitchFamily="34" charset="0"/>
                <a:ea typeface="Times New Roman" panose="02020603050405020304" pitchFamily="18" charset="0"/>
              </a:rPr>
              <a:t> con '</a:t>
            </a:r>
            <a:r>
              <a:rPr lang="es-AR" sz="1200" dirty="0" err="1">
                <a:solidFill>
                  <a:schemeClr val="bg1"/>
                </a:solidFill>
                <a:effectLst/>
                <a:latin typeface="Arial" panose="020B0604020202020204" pitchFamily="34" charset="0"/>
                <a:ea typeface="Times New Roman" panose="02020603050405020304" pitchFamily="18" charset="0"/>
              </a:rPr>
              <a:t>kurt</a:t>
            </a:r>
            <a:r>
              <a:rPr lang="es-AR" sz="1200" dirty="0">
                <a:solidFill>
                  <a:schemeClr val="bg1"/>
                </a:solidFill>
                <a:effectLst/>
                <a:latin typeface="Arial" panose="020B0604020202020204" pitchFamily="34" charset="0"/>
                <a:ea typeface="Times New Roman" panose="02020603050405020304" pitchFamily="18" charset="0"/>
              </a:rPr>
              <a:t>','</a:t>
            </a:r>
            <a:r>
              <a:rPr lang="es-AR" sz="1200" dirty="0" err="1">
                <a:solidFill>
                  <a:schemeClr val="bg1"/>
                </a:solidFill>
                <a:effectLst/>
                <a:latin typeface="Arial" panose="020B0604020202020204" pitchFamily="34" charset="0"/>
                <a:ea typeface="Times New Roman" panose="02020603050405020304" pitchFamily="18" charset="0"/>
              </a:rPr>
              <a:t>ske</a:t>
            </a:r>
            <a:r>
              <a:rPr lang="es-AR" sz="1200" dirty="0">
                <a:solidFill>
                  <a:schemeClr val="bg1"/>
                </a:solidFill>
                <a:effectLst/>
                <a:latin typeface="Arial" panose="020B0604020202020204" pitchFamily="34" charset="0"/>
                <a:ea typeface="Times New Roman" panose="02020603050405020304" pitchFamily="18" charset="0"/>
              </a:rPr>
              <a:t>','</a:t>
            </a:r>
            <a:r>
              <a:rPr lang="es-AR" sz="1200" dirty="0" err="1">
                <a:solidFill>
                  <a:schemeClr val="bg1"/>
                </a:solidFill>
                <a:effectLst/>
                <a:latin typeface="Arial" panose="020B0604020202020204" pitchFamily="34" charset="0"/>
                <a:ea typeface="Times New Roman" panose="02020603050405020304" pitchFamily="18" charset="0"/>
              </a:rPr>
              <a:t>max</a:t>
            </a:r>
            <a:r>
              <a:rPr lang="es-AR" sz="1200" dirty="0">
                <a:solidFill>
                  <a:schemeClr val="bg1"/>
                </a:solidFill>
                <a:effectLst/>
                <a:latin typeface="Arial" panose="020B0604020202020204" pitchFamily="34" charset="0"/>
                <a:ea typeface="Times New Roman" panose="02020603050405020304" pitchFamily="18" charset="0"/>
              </a:rPr>
              <a:t>','min','</a:t>
            </a:r>
            <a:r>
              <a:rPr lang="es-AR" sz="1200" dirty="0" err="1">
                <a:solidFill>
                  <a:schemeClr val="bg1"/>
                </a:solidFill>
                <a:effectLst/>
                <a:latin typeface="Arial" panose="020B0604020202020204" pitchFamily="34" charset="0"/>
                <a:ea typeface="Times New Roman" panose="02020603050405020304" pitchFamily="18" charset="0"/>
              </a:rPr>
              <a:t>ampli</a:t>
            </a:r>
            <a:r>
              <a:rPr lang="es-AR" sz="1200" dirty="0">
                <a:solidFill>
                  <a:schemeClr val="bg1"/>
                </a:solidFill>
                <a:effectLst/>
                <a:latin typeface="Arial" panose="020B0604020202020204" pitchFamily="34" charset="0"/>
                <a:ea typeface="Times New Roman" panose="02020603050405020304" pitchFamily="18" charset="0"/>
              </a:rPr>
              <a:t>’, por ser columnas con valores vacíos.</a:t>
            </a:r>
          </a:p>
          <a:p>
            <a:pPr>
              <a:lnSpc>
                <a:spcPct val="105000"/>
              </a:lnSpc>
              <a:spcAft>
                <a:spcPts val="800"/>
              </a:spcAft>
            </a:pPr>
            <a:endParaRPr lang="es-AR" sz="1100" dirty="0">
              <a:solidFill>
                <a:schemeClr val="bg1"/>
              </a:solidFill>
              <a:effectLst/>
              <a:latin typeface="Calibri" panose="020F0502020204030204" pitchFamily="34" charset="0"/>
              <a:ea typeface="Times New Roman" panose="02020603050405020304" pitchFamily="18" charset="0"/>
            </a:endParaRPr>
          </a:p>
          <a:p>
            <a:pPr marL="457200" indent="-228600">
              <a:lnSpc>
                <a:spcPct val="105000"/>
              </a:lnSpc>
              <a:spcAft>
                <a:spcPts val="800"/>
              </a:spcAft>
            </a:pPr>
            <a:r>
              <a:rPr lang="en-US" sz="1200" dirty="0">
                <a:solidFill>
                  <a:schemeClr val="bg1"/>
                </a:solidFill>
                <a:effectLst/>
                <a:latin typeface="Symbol" panose="05050102010706020507" pitchFamily="18" charset="2"/>
                <a:ea typeface="Times New Roman" panose="02020603050405020304" pitchFamily="18" charset="0"/>
              </a:rPr>
              <a:t>·</a:t>
            </a:r>
            <a:r>
              <a:rPr lang="en-US" sz="700" dirty="0">
                <a:solidFill>
                  <a:schemeClr val="bg1"/>
                </a:solidFill>
                <a:effectLst/>
                <a:latin typeface="Times New Roman" panose="02020603050405020304" pitchFamily="18" charset="0"/>
                <a:ea typeface="Times New Roman" panose="02020603050405020304" pitchFamily="18" charset="0"/>
              </a:rPr>
              <a:t>         </a:t>
            </a:r>
            <a:r>
              <a:rPr lang="en-US" sz="1200" dirty="0" err="1">
                <a:solidFill>
                  <a:schemeClr val="bg1"/>
                </a:solidFill>
                <a:effectLst/>
                <a:latin typeface="Arial" panose="020B0604020202020204" pitchFamily="34" charset="0"/>
                <a:ea typeface="Times New Roman" panose="02020603050405020304" pitchFamily="18" charset="0"/>
              </a:rPr>
              <a:t>df_fit</a:t>
            </a:r>
            <a:r>
              <a:rPr lang="en-US" sz="1200" dirty="0">
                <a:solidFill>
                  <a:schemeClr val="bg1"/>
                </a:solidFill>
                <a:effectLst/>
                <a:latin typeface="Arial" panose="020B0604020202020204" pitchFamily="34" charset="0"/>
                <a:ea typeface="Times New Roman" panose="02020603050405020304" pitchFamily="18" charset="0"/>
              </a:rPr>
              <a:t> &lt;- </a:t>
            </a:r>
            <a:r>
              <a:rPr lang="en-US" sz="1200" dirty="0" err="1">
                <a:solidFill>
                  <a:schemeClr val="bg1"/>
                </a:solidFill>
                <a:effectLst/>
                <a:latin typeface="Arial" panose="020B0604020202020204" pitchFamily="34" charset="0"/>
                <a:ea typeface="Times New Roman" panose="02020603050405020304" pitchFamily="18" charset="0"/>
              </a:rPr>
              <a:t>df_fit</a:t>
            </a:r>
            <a:r>
              <a:rPr lang="en-US" sz="1200" dirty="0">
                <a:solidFill>
                  <a:schemeClr val="bg1"/>
                </a:solidFill>
                <a:effectLst/>
                <a:latin typeface="Arial" panose="020B0604020202020204" pitchFamily="34" charset="0"/>
                <a:ea typeface="Times New Roman" panose="02020603050405020304" pitchFamily="18" charset="0"/>
              </a:rPr>
              <a:t> %&gt;% select(-</a:t>
            </a:r>
            <a:r>
              <a:rPr lang="en-US" sz="1200" dirty="0" err="1">
                <a:solidFill>
                  <a:schemeClr val="bg1"/>
                </a:solidFill>
                <a:effectLst/>
                <a:latin typeface="Arial" panose="020B0604020202020204" pitchFamily="34" charset="0"/>
                <a:ea typeface="Times New Roman" panose="02020603050405020304" pitchFamily="18" charset="0"/>
              </a:rPr>
              <a:t>starts_with</a:t>
            </a:r>
            <a:r>
              <a:rPr lang="en-US" sz="1200" dirty="0">
                <a:solidFill>
                  <a:schemeClr val="bg1"/>
                </a:solidFill>
                <a:effectLst/>
                <a:latin typeface="Arial" panose="020B0604020202020204" pitchFamily="34" charset="0"/>
                <a:ea typeface="Times New Roman" panose="02020603050405020304" pitchFamily="18" charset="0"/>
              </a:rPr>
              <a:t>(c('</a:t>
            </a:r>
            <a:r>
              <a:rPr lang="en-US" sz="1200" dirty="0" err="1">
                <a:solidFill>
                  <a:schemeClr val="bg1"/>
                </a:solidFill>
                <a:effectLst/>
                <a:latin typeface="Arial" panose="020B0604020202020204" pitchFamily="34" charset="0"/>
                <a:ea typeface="Times New Roman" panose="02020603050405020304" pitchFamily="18" charset="0"/>
              </a:rPr>
              <a:t>kurt</a:t>
            </a:r>
            <a:r>
              <a:rPr lang="en-US" sz="1200" dirty="0">
                <a:solidFill>
                  <a:schemeClr val="bg1"/>
                </a:solidFill>
                <a:effectLst/>
                <a:latin typeface="Arial" panose="020B0604020202020204" pitchFamily="34" charset="0"/>
                <a:ea typeface="Times New Roman" panose="02020603050405020304" pitchFamily="18" charset="0"/>
              </a:rPr>
              <a:t>','</a:t>
            </a:r>
            <a:r>
              <a:rPr lang="en-US" sz="1200" dirty="0" err="1">
                <a:solidFill>
                  <a:schemeClr val="bg1"/>
                </a:solidFill>
                <a:effectLst/>
                <a:latin typeface="Arial" panose="020B0604020202020204" pitchFamily="34" charset="0"/>
                <a:ea typeface="Times New Roman" panose="02020603050405020304" pitchFamily="18" charset="0"/>
              </a:rPr>
              <a:t>ske</a:t>
            </a:r>
            <a:r>
              <a:rPr lang="en-US" sz="1200" dirty="0">
                <a:solidFill>
                  <a:schemeClr val="bg1"/>
                </a:solidFill>
                <a:effectLst/>
                <a:latin typeface="Arial" panose="020B0604020202020204" pitchFamily="34" charset="0"/>
                <a:ea typeface="Times New Roman" panose="02020603050405020304" pitchFamily="18" charset="0"/>
              </a:rPr>
              <a:t>','max','min','</a:t>
            </a:r>
            <a:r>
              <a:rPr lang="en-US" sz="1200" dirty="0" err="1">
                <a:solidFill>
                  <a:schemeClr val="bg1"/>
                </a:solidFill>
                <a:effectLst/>
                <a:latin typeface="Arial" panose="020B0604020202020204" pitchFamily="34" charset="0"/>
                <a:ea typeface="Times New Roman" panose="02020603050405020304" pitchFamily="18" charset="0"/>
              </a:rPr>
              <a:t>ampli</a:t>
            </a:r>
            <a:r>
              <a:rPr lang="en-US" sz="1200" dirty="0">
                <a:solidFill>
                  <a:schemeClr val="bg1"/>
                </a:solidFill>
                <a:effectLst/>
                <a:latin typeface="Arial" panose="020B0604020202020204" pitchFamily="34" charset="0"/>
                <a:ea typeface="Times New Roman" panose="02020603050405020304" pitchFamily="18" charset="0"/>
              </a:rPr>
              <a:t>’)))</a:t>
            </a:r>
          </a:p>
          <a:p>
            <a:pPr marL="457200" indent="-228600">
              <a:lnSpc>
                <a:spcPct val="105000"/>
              </a:lnSpc>
              <a:spcAft>
                <a:spcPts val="800"/>
              </a:spcAft>
            </a:pP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s-AR" sz="1200" dirty="0">
                <a:solidFill>
                  <a:schemeClr val="bg1"/>
                </a:solidFill>
                <a:effectLst/>
                <a:latin typeface="Arial" panose="020B0604020202020204" pitchFamily="34" charset="0"/>
                <a:ea typeface="Times New Roman" panose="02020603050405020304" pitchFamily="18" charset="0"/>
              </a:rPr>
              <a:t>Convierto la variable </a:t>
            </a:r>
            <a:r>
              <a:rPr lang="es-AR" sz="1200" dirty="0" err="1">
                <a:solidFill>
                  <a:schemeClr val="bg1"/>
                </a:solidFill>
                <a:effectLst/>
                <a:latin typeface="Arial" panose="020B0604020202020204" pitchFamily="34" charset="0"/>
                <a:ea typeface="Times New Roman" panose="02020603050405020304" pitchFamily="18" charset="0"/>
              </a:rPr>
              <a:t>classe</a:t>
            </a:r>
            <a:r>
              <a:rPr lang="es-AR" sz="1200" dirty="0">
                <a:solidFill>
                  <a:schemeClr val="bg1"/>
                </a:solidFill>
                <a:effectLst/>
                <a:latin typeface="Arial" panose="020B0604020202020204" pitchFamily="34" charset="0"/>
                <a:ea typeface="Times New Roman" panose="02020603050405020304" pitchFamily="18" charset="0"/>
              </a:rPr>
              <a:t> a factor, ya que es numérica.</a:t>
            </a:r>
          </a:p>
          <a:p>
            <a:pPr>
              <a:lnSpc>
                <a:spcPct val="105000"/>
              </a:lnSpc>
              <a:spcAft>
                <a:spcPts val="800"/>
              </a:spcAft>
            </a:pPr>
            <a:endParaRPr lang="es-AR" sz="1100" dirty="0">
              <a:solidFill>
                <a:schemeClr val="bg1"/>
              </a:solidFill>
              <a:effectLst/>
              <a:latin typeface="Calibri" panose="020F0502020204030204" pitchFamily="34" charset="0"/>
              <a:ea typeface="Times New Roman" panose="02020603050405020304" pitchFamily="18" charset="0"/>
            </a:endParaRPr>
          </a:p>
          <a:p>
            <a:pPr marL="457200" indent="-228600">
              <a:lnSpc>
                <a:spcPct val="105000"/>
              </a:lnSpc>
              <a:spcAft>
                <a:spcPts val="800"/>
              </a:spcAft>
            </a:pPr>
            <a:r>
              <a:rPr lang="en-US" sz="1200" dirty="0">
                <a:solidFill>
                  <a:schemeClr val="bg1"/>
                </a:solidFill>
                <a:effectLst/>
                <a:latin typeface="Symbol" panose="05050102010706020507" pitchFamily="18" charset="2"/>
                <a:ea typeface="Times New Roman" panose="02020603050405020304" pitchFamily="18" charset="0"/>
              </a:rPr>
              <a:t>·</a:t>
            </a:r>
            <a:r>
              <a:rPr lang="en-US" sz="700" dirty="0">
                <a:solidFill>
                  <a:schemeClr val="bg1"/>
                </a:solidFill>
                <a:effectLst/>
                <a:latin typeface="Times New Roman" panose="02020603050405020304" pitchFamily="18" charset="0"/>
                <a:ea typeface="Times New Roman" panose="02020603050405020304" pitchFamily="18" charset="0"/>
              </a:rPr>
              <a:t>         </a:t>
            </a:r>
            <a:r>
              <a:rPr lang="en-US" sz="1200" dirty="0" err="1">
                <a:solidFill>
                  <a:schemeClr val="bg1"/>
                </a:solidFill>
                <a:effectLst/>
                <a:latin typeface="Arial" panose="020B0604020202020204" pitchFamily="34" charset="0"/>
                <a:ea typeface="Times New Roman" panose="02020603050405020304" pitchFamily="18" charset="0"/>
              </a:rPr>
              <a:t>df_fit</a:t>
            </a:r>
            <a:r>
              <a:rPr lang="en-US" sz="1200" dirty="0">
                <a:solidFill>
                  <a:schemeClr val="bg1"/>
                </a:solidFill>
                <a:effectLst/>
                <a:latin typeface="Arial" panose="020B0604020202020204" pitchFamily="34" charset="0"/>
                <a:ea typeface="Times New Roman" panose="02020603050405020304" pitchFamily="18" charset="0"/>
              </a:rPr>
              <a:t> &lt;- </a:t>
            </a:r>
            <a:r>
              <a:rPr lang="en-US" sz="1200" dirty="0" err="1">
                <a:solidFill>
                  <a:schemeClr val="bg1"/>
                </a:solidFill>
                <a:effectLst/>
                <a:latin typeface="Arial" panose="020B0604020202020204" pitchFamily="34" charset="0"/>
                <a:ea typeface="Times New Roman" panose="02020603050405020304" pitchFamily="18" charset="0"/>
              </a:rPr>
              <a:t>df_fit</a:t>
            </a:r>
            <a:r>
              <a:rPr lang="en-US" sz="1200" dirty="0">
                <a:solidFill>
                  <a:schemeClr val="bg1"/>
                </a:solidFill>
                <a:effectLst/>
                <a:latin typeface="Arial" panose="020B0604020202020204" pitchFamily="34" charset="0"/>
                <a:ea typeface="Times New Roman" panose="02020603050405020304" pitchFamily="18" charset="0"/>
              </a:rPr>
              <a:t> %&gt;% mutate (</a:t>
            </a:r>
            <a:r>
              <a:rPr lang="en-US" sz="1200" dirty="0" err="1">
                <a:solidFill>
                  <a:schemeClr val="bg1"/>
                </a:solidFill>
                <a:effectLst/>
                <a:latin typeface="Arial" panose="020B0604020202020204" pitchFamily="34" charset="0"/>
                <a:ea typeface="Times New Roman" panose="02020603050405020304" pitchFamily="18" charset="0"/>
              </a:rPr>
              <a:t>classe</a:t>
            </a:r>
            <a:r>
              <a:rPr lang="en-US" sz="1200" dirty="0">
                <a:solidFill>
                  <a:schemeClr val="bg1"/>
                </a:solidFill>
                <a:effectLst/>
                <a:latin typeface="Arial" panose="020B0604020202020204" pitchFamily="34" charset="0"/>
                <a:ea typeface="Times New Roman" panose="02020603050405020304" pitchFamily="18" charset="0"/>
              </a:rPr>
              <a:t> = </a:t>
            </a:r>
            <a:r>
              <a:rPr lang="en-US" sz="1200" dirty="0" err="1">
                <a:solidFill>
                  <a:schemeClr val="bg1"/>
                </a:solidFill>
                <a:effectLst/>
                <a:latin typeface="Arial" panose="020B0604020202020204" pitchFamily="34" charset="0"/>
                <a:ea typeface="Times New Roman" panose="02020603050405020304" pitchFamily="18" charset="0"/>
              </a:rPr>
              <a:t>as.factor</a:t>
            </a:r>
            <a:r>
              <a:rPr lang="en-US" sz="1200" dirty="0">
                <a:solidFill>
                  <a:schemeClr val="bg1"/>
                </a:solidFill>
                <a:effectLst/>
                <a:latin typeface="Arial" panose="020B0604020202020204" pitchFamily="34" charset="0"/>
                <a:ea typeface="Times New Roman" panose="02020603050405020304" pitchFamily="18" charset="0"/>
              </a:rPr>
              <a:t>(</a:t>
            </a:r>
            <a:r>
              <a:rPr lang="en-US" sz="1200" dirty="0" err="1">
                <a:solidFill>
                  <a:schemeClr val="bg1"/>
                </a:solidFill>
                <a:effectLst/>
                <a:latin typeface="Arial" panose="020B0604020202020204" pitchFamily="34" charset="0"/>
                <a:ea typeface="Times New Roman" panose="02020603050405020304" pitchFamily="18" charset="0"/>
              </a:rPr>
              <a:t>classe</a:t>
            </a:r>
            <a:r>
              <a:rPr lang="en-US" sz="1200" dirty="0">
                <a:solidFill>
                  <a:schemeClr val="bg1"/>
                </a:solidFill>
                <a:effectLst/>
                <a:latin typeface="Arial" panose="020B0604020202020204" pitchFamily="34" charset="0"/>
                <a:ea typeface="Times New Roman" panose="02020603050405020304" pitchFamily="18" charset="0"/>
              </a:rPr>
              <a:t>))</a:t>
            </a:r>
          </a:p>
          <a:p>
            <a:pPr marL="457200" indent="-228600">
              <a:lnSpc>
                <a:spcPct val="105000"/>
              </a:lnSpc>
              <a:spcAft>
                <a:spcPts val="800"/>
              </a:spcAft>
            </a:pP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s-AR" sz="1200" dirty="0">
                <a:solidFill>
                  <a:schemeClr val="bg1"/>
                </a:solidFill>
                <a:effectLst/>
                <a:latin typeface="Arial" panose="020B0604020202020204" pitchFamily="34" charset="0"/>
                <a:ea typeface="Times New Roman" panose="02020603050405020304" pitchFamily="18" charset="0"/>
              </a:rPr>
              <a:t>Aplico una conversión de tipo a la variable </a:t>
            </a:r>
            <a:r>
              <a:rPr lang="es-AR" sz="1200" dirty="0" err="1">
                <a:solidFill>
                  <a:schemeClr val="bg1"/>
                </a:solidFill>
                <a:effectLst/>
                <a:latin typeface="Arial" panose="020B0604020202020204" pitchFamily="34" charset="0"/>
                <a:ea typeface="Times New Roman" panose="02020603050405020304" pitchFamily="18" charset="0"/>
              </a:rPr>
              <a:t>cvtd_timestamp</a:t>
            </a:r>
            <a:r>
              <a:rPr lang="es-AR" sz="1200" dirty="0">
                <a:solidFill>
                  <a:schemeClr val="bg1"/>
                </a:solidFill>
                <a:effectLst/>
                <a:latin typeface="Arial" panose="020B0604020202020204" pitchFamily="34" charset="0"/>
                <a:ea typeface="Times New Roman" panose="02020603050405020304" pitchFamily="18" charset="0"/>
              </a:rPr>
              <a:t>, ya que es tipo carácter y expresa una fecha.</a:t>
            </a:r>
          </a:p>
          <a:p>
            <a:pPr>
              <a:lnSpc>
                <a:spcPct val="105000"/>
              </a:lnSpc>
              <a:spcAft>
                <a:spcPts val="800"/>
              </a:spcAft>
            </a:pP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err="1">
                <a:solidFill>
                  <a:schemeClr val="bg1"/>
                </a:solidFill>
                <a:effectLst/>
                <a:latin typeface="Arial" panose="020B0604020202020204" pitchFamily="34" charset="0"/>
                <a:ea typeface="Times New Roman" panose="02020603050405020304" pitchFamily="18" charset="0"/>
              </a:rPr>
              <a:t>df_fit</a:t>
            </a:r>
            <a:r>
              <a:rPr lang="en-US" sz="1200" dirty="0">
                <a:solidFill>
                  <a:schemeClr val="bg1"/>
                </a:solidFill>
                <a:effectLst/>
                <a:latin typeface="Arial" panose="020B0604020202020204" pitchFamily="34" charset="0"/>
                <a:ea typeface="Times New Roman" panose="02020603050405020304" pitchFamily="18" charset="0"/>
              </a:rPr>
              <a:t> &lt;- </a:t>
            </a:r>
            <a:r>
              <a:rPr lang="en-US" sz="1200" dirty="0" err="1">
                <a:solidFill>
                  <a:schemeClr val="bg1"/>
                </a:solidFill>
                <a:effectLst/>
                <a:latin typeface="Arial" panose="020B0604020202020204" pitchFamily="34" charset="0"/>
                <a:ea typeface="Times New Roman" panose="02020603050405020304" pitchFamily="18" charset="0"/>
              </a:rPr>
              <a:t>df_fit</a:t>
            </a:r>
            <a:r>
              <a:rPr lang="en-US" sz="1200" dirty="0">
                <a:solidFill>
                  <a:schemeClr val="bg1"/>
                </a:solidFill>
                <a:effectLst/>
                <a:latin typeface="Arial" panose="020B0604020202020204" pitchFamily="34" charset="0"/>
                <a:ea typeface="Times New Roman" panose="02020603050405020304" pitchFamily="18" charset="0"/>
              </a:rPr>
              <a:t> %&gt;% mutate (</a:t>
            </a:r>
            <a:r>
              <a:rPr lang="en-US" sz="1200" dirty="0" err="1">
                <a:solidFill>
                  <a:schemeClr val="bg1"/>
                </a:solidFill>
                <a:effectLst/>
                <a:latin typeface="Arial" panose="020B0604020202020204" pitchFamily="34" charset="0"/>
                <a:ea typeface="Times New Roman" panose="02020603050405020304" pitchFamily="18" charset="0"/>
              </a:rPr>
              <a:t>cvtd_timestamp</a:t>
            </a:r>
            <a:r>
              <a:rPr lang="en-US" sz="1200" dirty="0">
                <a:solidFill>
                  <a:schemeClr val="bg1"/>
                </a:solidFill>
                <a:effectLst/>
                <a:latin typeface="Arial" panose="020B0604020202020204" pitchFamily="34" charset="0"/>
                <a:ea typeface="Times New Roman" panose="02020603050405020304" pitchFamily="18" charset="0"/>
              </a:rPr>
              <a:t> = </a:t>
            </a:r>
            <a:r>
              <a:rPr lang="en-US" sz="1200" dirty="0" err="1">
                <a:solidFill>
                  <a:schemeClr val="bg1"/>
                </a:solidFill>
                <a:effectLst/>
                <a:latin typeface="Arial" panose="020B0604020202020204" pitchFamily="34" charset="0"/>
                <a:ea typeface="Times New Roman" panose="02020603050405020304" pitchFamily="18" charset="0"/>
              </a:rPr>
              <a:t>as.Date</a:t>
            </a:r>
            <a:r>
              <a:rPr lang="en-US" sz="1200" dirty="0">
                <a:solidFill>
                  <a:schemeClr val="bg1"/>
                </a:solidFill>
                <a:effectLst/>
                <a:latin typeface="Arial" panose="020B0604020202020204" pitchFamily="34" charset="0"/>
                <a:ea typeface="Times New Roman" panose="02020603050405020304" pitchFamily="18" charset="0"/>
              </a:rPr>
              <a:t>(</a:t>
            </a:r>
            <a:r>
              <a:rPr lang="en-US" sz="1200" dirty="0" err="1">
                <a:solidFill>
                  <a:schemeClr val="bg1"/>
                </a:solidFill>
                <a:effectLst/>
                <a:latin typeface="Arial" panose="020B0604020202020204" pitchFamily="34" charset="0"/>
                <a:ea typeface="Times New Roman" panose="02020603050405020304" pitchFamily="18" charset="0"/>
              </a:rPr>
              <a:t>cvtd_timestamp,"%d</a:t>
            </a:r>
            <a:r>
              <a:rPr lang="en-US" sz="1200" dirty="0">
                <a:solidFill>
                  <a:schemeClr val="bg1"/>
                </a:solidFill>
                <a:effectLst/>
                <a:latin typeface="Arial" panose="020B0604020202020204" pitchFamily="34" charset="0"/>
                <a:ea typeface="Times New Roman" panose="02020603050405020304" pitchFamily="18" charset="0"/>
              </a:rPr>
              <a:t>/%m/%y"))</a:t>
            </a:r>
            <a:endParaRPr lang="es-AR" sz="1100" dirty="0">
              <a:solidFill>
                <a:schemeClr val="bg1"/>
              </a:solidFill>
              <a:effectLst/>
              <a:latin typeface="Calibri" panose="020F0502020204030204" pitchFamily="34" charset="0"/>
              <a:ea typeface="Times New Roman" panose="02020603050405020304" pitchFamily="18" charset="0"/>
            </a:endParaRPr>
          </a:p>
        </p:txBody>
      </p:sp>
      <p:sp>
        <p:nvSpPr>
          <p:cNvPr id="7" name="CuadroTexto 6">
            <a:extLst>
              <a:ext uri="{FF2B5EF4-FFF2-40B4-BE49-F238E27FC236}">
                <a16:creationId xmlns:a16="http://schemas.microsoft.com/office/drawing/2014/main" id="{61AEAF7F-C8D5-C2B5-FCAC-D6766228FEC0}"/>
              </a:ext>
            </a:extLst>
          </p:cNvPr>
          <p:cNvSpPr txBox="1"/>
          <p:nvPr/>
        </p:nvSpPr>
        <p:spPr>
          <a:xfrm>
            <a:off x="9829333" y="519102"/>
            <a:ext cx="185341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dirty="0">
                <a:ln>
                  <a:noFill/>
                </a:ln>
                <a:solidFill>
                  <a:srgbClr val="FFFFFF"/>
                </a:solidFill>
                <a:effectLst/>
                <a:uLnTx/>
                <a:uFillTx/>
                <a:latin typeface="Arial"/>
              </a:rPr>
              <a:t>Machine learning</a:t>
            </a:r>
          </a:p>
        </p:txBody>
      </p:sp>
      <p:pic>
        <p:nvPicPr>
          <p:cNvPr id="4" name="Imagen 3">
            <a:hlinkClick r:id="rId4" action="ppaction://hlinksldjump"/>
            <a:extLst>
              <a:ext uri="{FF2B5EF4-FFF2-40B4-BE49-F238E27FC236}">
                <a16:creationId xmlns:a16="http://schemas.microsoft.com/office/drawing/2014/main" id="{E50F68FF-C786-94D8-2CC3-C83A3D32CA01}"/>
              </a:ext>
            </a:extLst>
          </p:cNvPr>
          <p:cNvPicPr>
            <a:picLocks noChangeAspect="1"/>
          </p:cNvPicPr>
          <p:nvPr/>
        </p:nvPicPr>
        <p:blipFill>
          <a:blip r:embed="rId5"/>
          <a:stretch>
            <a:fillRect/>
          </a:stretch>
        </p:blipFill>
        <p:spPr>
          <a:xfrm>
            <a:off x="384259" y="6355408"/>
            <a:ext cx="408467" cy="365792"/>
          </a:xfrm>
          <a:prstGeom prst="rect">
            <a:avLst/>
          </a:prstGeom>
        </p:spPr>
      </p:pic>
    </p:spTree>
    <p:extLst>
      <p:ext uri="{BB962C8B-B14F-4D97-AF65-F5344CB8AC3E}">
        <p14:creationId xmlns:p14="http://schemas.microsoft.com/office/powerpoint/2010/main" val="2627578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ie de página 1">
            <a:extLst>
              <a:ext uri="{FF2B5EF4-FFF2-40B4-BE49-F238E27FC236}">
                <a16:creationId xmlns:a16="http://schemas.microsoft.com/office/drawing/2014/main" id="{8FC7AEB2-9B3B-196E-865D-F201F477C427}"/>
              </a:ext>
            </a:extLst>
          </p:cNvPr>
          <p:cNvSpPr>
            <a:spLocks noGrp="1"/>
          </p:cNvSpPr>
          <p:nvPr>
            <p:ph type="ftr" idx="2"/>
          </p:nvPr>
        </p:nvSpPr>
        <p:spPr/>
        <p:txBody>
          <a:bodyPr/>
          <a:lstStyle/>
          <a:p>
            <a:r>
              <a:rPr lang="es-AR"/>
              <a:t>Manuel Alejandro Ruiz Miranda</a:t>
            </a:r>
          </a:p>
        </p:txBody>
      </p:sp>
      <p:pic>
        <p:nvPicPr>
          <p:cNvPr id="3" name="Imagen 2">
            <a:extLst>
              <a:ext uri="{FF2B5EF4-FFF2-40B4-BE49-F238E27FC236}">
                <a16:creationId xmlns:a16="http://schemas.microsoft.com/office/drawing/2014/main" id="{38198B21-C8F5-EB72-CB16-0B6352B6090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CuadroTexto 5">
            <a:extLst>
              <a:ext uri="{FF2B5EF4-FFF2-40B4-BE49-F238E27FC236}">
                <a16:creationId xmlns:a16="http://schemas.microsoft.com/office/drawing/2014/main" id="{14E29D20-40D8-CEF2-1854-257FFC382EBA}"/>
              </a:ext>
            </a:extLst>
          </p:cNvPr>
          <p:cNvSpPr txBox="1"/>
          <p:nvPr/>
        </p:nvSpPr>
        <p:spPr>
          <a:xfrm>
            <a:off x="706601" y="1015521"/>
            <a:ext cx="5389099" cy="4325479"/>
          </a:xfrm>
          <a:prstGeom prst="rect">
            <a:avLst/>
          </a:prstGeom>
          <a:noFill/>
        </p:spPr>
        <p:txBody>
          <a:bodyPr wrap="square">
            <a:spAutoFit/>
          </a:bodyPr>
          <a:lstStyle/>
          <a:p>
            <a:pPr>
              <a:lnSpc>
                <a:spcPct val="105000"/>
              </a:lnSpc>
              <a:spcAft>
                <a:spcPts val="800"/>
              </a:spcAft>
            </a:pPr>
            <a:r>
              <a:rPr lang="es-AR" sz="1100" dirty="0">
                <a:solidFill>
                  <a:schemeClr val="bg1"/>
                </a:solidFill>
                <a:effectLst/>
                <a:latin typeface="Arial" panose="020B0604020202020204" pitchFamily="34" charset="0"/>
                <a:ea typeface="Times New Roman" panose="02020603050405020304" pitchFamily="18" charset="0"/>
              </a:rPr>
              <a:t> </a:t>
            </a:r>
            <a:r>
              <a:rPr lang="es-AR" sz="1200" b="1" u="sng" dirty="0">
                <a:solidFill>
                  <a:schemeClr val="bg1"/>
                </a:solidFill>
                <a:effectLst/>
                <a:latin typeface="Arial" panose="020B0604020202020204" pitchFamily="34" charset="0"/>
                <a:ea typeface="Times New Roman" panose="02020603050405020304" pitchFamily="18" charset="0"/>
              </a:rPr>
              <a:t>Preparar Datos:</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s-AR" sz="1200" dirty="0">
                <a:solidFill>
                  <a:schemeClr val="bg1"/>
                </a:solidFill>
                <a:effectLst/>
                <a:latin typeface="Arial" panose="020B0604020202020204" pitchFamily="34" charset="0"/>
                <a:ea typeface="Times New Roman" panose="02020603050405020304" pitchFamily="18" charset="0"/>
              </a:rPr>
              <a:t>Antes de lanzar el modelo de machine learning, debemos realizar varios pasos, que nos permiten crear un modelo de forma óptima.</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s-AR" sz="1200" b="1" u="sng" dirty="0" err="1">
                <a:solidFill>
                  <a:schemeClr val="bg1"/>
                </a:solidFill>
                <a:effectLst/>
                <a:latin typeface="Arial" panose="020B0604020202020204" pitchFamily="34" charset="0"/>
                <a:ea typeface="Times New Roman" panose="02020603050405020304" pitchFamily="18" charset="0"/>
              </a:rPr>
              <a:t>Feature</a:t>
            </a:r>
            <a:r>
              <a:rPr lang="es-AR" sz="1200" b="1" u="sng" dirty="0">
                <a:solidFill>
                  <a:schemeClr val="bg1"/>
                </a:solidFill>
                <a:effectLst/>
                <a:latin typeface="Arial" panose="020B0604020202020204" pitchFamily="34" charset="0"/>
                <a:ea typeface="Times New Roman" panose="02020603050405020304" pitchFamily="18" charset="0"/>
              </a:rPr>
              <a:t> </a:t>
            </a:r>
            <a:r>
              <a:rPr lang="es-AR" sz="1200" b="1" u="sng" dirty="0" err="1">
                <a:solidFill>
                  <a:schemeClr val="bg1"/>
                </a:solidFill>
                <a:effectLst/>
                <a:latin typeface="Arial" panose="020B0604020202020204" pitchFamily="34" charset="0"/>
                <a:ea typeface="Times New Roman" panose="02020603050405020304" pitchFamily="18" charset="0"/>
              </a:rPr>
              <a:t>Selection,encontrar</a:t>
            </a:r>
            <a:r>
              <a:rPr lang="es-AR" sz="1200" b="1" u="sng" dirty="0">
                <a:solidFill>
                  <a:schemeClr val="bg1"/>
                </a:solidFill>
                <a:effectLst/>
                <a:latin typeface="Arial" panose="020B0604020202020204" pitchFamily="34" charset="0"/>
                <a:ea typeface="Times New Roman" panose="02020603050405020304" pitchFamily="18" charset="0"/>
              </a:rPr>
              <a:t> variables con varianza cero:</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err="1">
                <a:solidFill>
                  <a:schemeClr val="bg1"/>
                </a:solidFill>
                <a:effectLst/>
                <a:latin typeface="Arial" panose="020B0604020202020204" pitchFamily="34" charset="0"/>
                <a:ea typeface="Times New Roman" panose="02020603050405020304" pitchFamily="18" charset="0"/>
              </a:rPr>
              <a:t>num_cols</a:t>
            </a:r>
            <a:r>
              <a:rPr lang="en-US" sz="1200" dirty="0">
                <a:solidFill>
                  <a:schemeClr val="bg1"/>
                </a:solidFill>
                <a:effectLst/>
                <a:latin typeface="Arial" panose="020B0604020202020204" pitchFamily="34" charset="0"/>
                <a:ea typeface="Times New Roman" panose="02020603050405020304" pitchFamily="18" charset="0"/>
              </a:rPr>
              <a:t> &lt;- </a:t>
            </a:r>
            <a:r>
              <a:rPr lang="en-US" sz="1200" dirty="0" err="1">
                <a:solidFill>
                  <a:schemeClr val="bg1"/>
                </a:solidFill>
                <a:effectLst/>
                <a:latin typeface="Arial" panose="020B0604020202020204" pitchFamily="34" charset="0"/>
                <a:ea typeface="Times New Roman" panose="02020603050405020304" pitchFamily="18" charset="0"/>
              </a:rPr>
              <a:t>sapply</a:t>
            </a:r>
            <a:r>
              <a:rPr lang="en-US" sz="1200" dirty="0">
                <a:solidFill>
                  <a:schemeClr val="bg1"/>
                </a:solidFill>
                <a:effectLst/>
                <a:latin typeface="Arial" panose="020B0604020202020204" pitchFamily="34" charset="0"/>
                <a:ea typeface="Times New Roman" panose="02020603050405020304" pitchFamily="18" charset="0"/>
              </a:rPr>
              <a:t>(</a:t>
            </a:r>
            <a:r>
              <a:rPr lang="en-US" sz="1200" dirty="0" err="1">
                <a:solidFill>
                  <a:schemeClr val="bg1"/>
                </a:solidFill>
                <a:effectLst/>
                <a:latin typeface="Arial" panose="020B0604020202020204" pitchFamily="34" charset="0"/>
                <a:ea typeface="Times New Roman" panose="02020603050405020304" pitchFamily="18" charset="0"/>
              </a:rPr>
              <a:t>df_fit</a:t>
            </a:r>
            <a:r>
              <a:rPr lang="en-US" sz="1200" dirty="0">
                <a:solidFill>
                  <a:schemeClr val="bg1"/>
                </a:solidFill>
                <a:effectLst/>
                <a:latin typeface="Arial" panose="020B0604020202020204" pitchFamily="34" charset="0"/>
                <a:ea typeface="Times New Roman" panose="02020603050405020304" pitchFamily="18" charset="0"/>
              </a:rPr>
              <a:t>, </a:t>
            </a:r>
            <a:r>
              <a:rPr lang="en-US" sz="1200" dirty="0" err="1">
                <a:solidFill>
                  <a:schemeClr val="bg1"/>
                </a:solidFill>
                <a:effectLst/>
                <a:latin typeface="Arial" panose="020B0604020202020204" pitchFamily="34" charset="0"/>
                <a:ea typeface="Times New Roman" panose="02020603050405020304" pitchFamily="18" charset="0"/>
              </a:rPr>
              <a:t>is.numeric</a:t>
            </a:r>
            <a:r>
              <a:rPr lang="en-US" sz="1200" dirty="0">
                <a:solidFill>
                  <a:schemeClr val="bg1"/>
                </a:solidFill>
                <a:effectLst/>
                <a:latin typeface="Arial" panose="020B0604020202020204" pitchFamily="34" charset="0"/>
                <a:ea typeface="Times New Roman" panose="02020603050405020304" pitchFamily="18" charset="0"/>
              </a:rPr>
              <a:t>)</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err="1">
                <a:solidFill>
                  <a:schemeClr val="bg1"/>
                </a:solidFill>
                <a:effectLst/>
                <a:latin typeface="Arial" panose="020B0604020202020204" pitchFamily="34" charset="0"/>
                <a:ea typeface="Times New Roman" panose="02020603050405020304" pitchFamily="18" charset="0"/>
              </a:rPr>
              <a:t>varianza</a:t>
            </a:r>
            <a:r>
              <a:rPr lang="en-US" sz="1200" dirty="0">
                <a:solidFill>
                  <a:schemeClr val="bg1"/>
                </a:solidFill>
                <a:effectLst/>
                <a:latin typeface="Arial" panose="020B0604020202020204" pitchFamily="34" charset="0"/>
                <a:ea typeface="Times New Roman" panose="02020603050405020304" pitchFamily="18" charset="0"/>
              </a:rPr>
              <a:t> &lt;- </a:t>
            </a:r>
            <a:r>
              <a:rPr lang="en-US" sz="1200" dirty="0" err="1">
                <a:solidFill>
                  <a:schemeClr val="bg1"/>
                </a:solidFill>
                <a:effectLst/>
                <a:latin typeface="Arial" panose="020B0604020202020204" pitchFamily="34" charset="0"/>
                <a:ea typeface="Times New Roman" panose="02020603050405020304" pitchFamily="18" charset="0"/>
              </a:rPr>
              <a:t>nearZeroVar</a:t>
            </a:r>
            <a:r>
              <a:rPr lang="en-US" sz="1200" dirty="0">
                <a:solidFill>
                  <a:schemeClr val="bg1"/>
                </a:solidFill>
                <a:effectLst/>
                <a:latin typeface="Arial" panose="020B0604020202020204" pitchFamily="34" charset="0"/>
                <a:ea typeface="Times New Roman" panose="02020603050405020304" pitchFamily="18" charset="0"/>
              </a:rPr>
              <a:t>(</a:t>
            </a:r>
            <a:r>
              <a:rPr lang="en-US" sz="1200" dirty="0" err="1">
                <a:solidFill>
                  <a:schemeClr val="bg1"/>
                </a:solidFill>
                <a:effectLst/>
                <a:latin typeface="Arial" panose="020B0604020202020204" pitchFamily="34" charset="0"/>
                <a:ea typeface="Times New Roman" panose="02020603050405020304" pitchFamily="18" charset="0"/>
              </a:rPr>
              <a:t>df_fit</a:t>
            </a:r>
            <a:r>
              <a:rPr lang="en-US" sz="1200" dirty="0">
                <a:solidFill>
                  <a:schemeClr val="bg1"/>
                </a:solidFill>
                <a:effectLst/>
                <a:latin typeface="Arial" panose="020B0604020202020204" pitchFamily="34" charset="0"/>
                <a:ea typeface="Times New Roman" panose="02020603050405020304" pitchFamily="18" charset="0"/>
              </a:rPr>
              <a:t>[</a:t>
            </a:r>
            <a:r>
              <a:rPr lang="en-US" sz="1200" dirty="0" err="1">
                <a:solidFill>
                  <a:schemeClr val="bg1"/>
                </a:solidFill>
                <a:effectLst/>
                <a:latin typeface="Arial" panose="020B0604020202020204" pitchFamily="34" charset="0"/>
                <a:ea typeface="Times New Roman" panose="02020603050405020304" pitchFamily="18" charset="0"/>
              </a:rPr>
              <a:t>num_cols</a:t>
            </a:r>
            <a:r>
              <a:rPr lang="en-US" sz="1200" dirty="0">
                <a:solidFill>
                  <a:schemeClr val="bg1"/>
                </a:solidFill>
                <a:effectLst/>
                <a:latin typeface="Arial" panose="020B0604020202020204" pitchFamily="34" charset="0"/>
                <a:ea typeface="Times New Roman" panose="02020603050405020304" pitchFamily="18" charset="0"/>
              </a:rPr>
              <a:t>],</a:t>
            </a:r>
            <a:r>
              <a:rPr lang="en-US" sz="1200" dirty="0" err="1">
                <a:solidFill>
                  <a:schemeClr val="bg1"/>
                </a:solidFill>
                <a:effectLst/>
                <a:latin typeface="Arial" panose="020B0604020202020204" pitchFamily="34" charset="0"/>
                <a:ea typeface="Times New Roman" panose="02020603050405020304" pitchFamily="18" charset="0"/>
              </a:rPr>
              <a:t>saveMetrics</a:t>
            </a:r>
            <a:r>
              <a:rPr lang="en-US" sz="1200" dirty="0">
                <a:solidFill>
                  <a:schemeClr val="bg1"/>
                </a:solidFill>
                <a:effectLst/>
                <a:latin typeface="Arial" panose="020B0604020202020204" pitchFamily="34" charset="0"/>
                <a:ea typeface="Times New Roman" panose="02020603050405020304" pitchFamily="18" charset="0"/>
              </a:rPr>
              <a:t> = T)</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s-AR" sz="1200" dirty="0">
                <a:solidFill>
                  <a:schemeClr val="bg1"/>
                </a:solidFill>
                <a:effectLst/>
                <a:latin typeface="Arial" panose="020B0604020202020204" pitchFamily="34" charset="0"/>
                <a:ea typeface="Times New Roman" panose="02020603050405020304" pitchFamily="18" charset="0"/>
              </a:rPr>
              <a:t>varianza</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s-AR" sz="1200" dirty="0">
                <a:solidFill>
                  <a:schemeClr val="bg1"/>
                </a:solidFill>
                <a:effectLst/>
                <a:latin typeface="Arial" panose="020B0604020202020204" pitchFamily="34" charset="0"/>
                <a:ea typeface="Times New Roman" panose="02020603050405020304" pitchFamily="18" charset="0"/>
              </a:rPr>
              <a:t>table(</a:t>
            </a:r>
            <a:r>
              <a:rPr lang="es-AR" sz="1200" dirty="0" err="1">
                <a:solidFill>
                  <a:schemeClr val="bg1"/>
                </a:solidFill>
                <a:effectLst/>
                <a:latin typeface="Arial" panose="020B0604020202020204" pitchFamily="34" charset="0"/>
                <a:ea typeface="Times New Roman" panose="02020603050405020304" pitchFamily="18" charset="0"/>
              </a:rPr>
              <a:t>varianza$nzv</a:t>
            </a:r>
            <a:r>
              <a:rPr lang="es-AR" sz="1200" dirty="0">
                <a:solidFill>
                  <a:schemeClr val="bg1"/>
                </a:solidFill>
                <a:effectLst/>
                <a:latin typeface="Arial" panose="020B0604020202020204" pitchFamily="34" charset="0"/>
                <a:ea typeface="Times New Roman" panose="02020603050405020304" pitchFamily="18" charset="0"/>
              </a:rPr>
              <a:t>)</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s-AR" sz="1200" dirty="0">
                <a:solidFill>
                  <a:schemeClr val="bg1"/>
                </a:solidFill>
                <a:effectLst/>
                <a:latin typeface="Arial" panose="020B0604020202020204" pitchFamily="34" charset="0"/>
                <a:ea typeface="Times New Roman" panose="02020603050405020304" pitchFamily="18" charset="0"/>
              </a:rPr>
              <a:t>FALSE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s-AR" sz="1200" dirty="0">
                <a:solidFill>
                  <a:schemeClr val="bg1"/>
                </a:solidFill>
                <a:effectLst/>
                <a:latin typeface="Arial" panose="020B0604020202020204" pitchFamily="34" charset="0"/>
                <a:ea typeface="Times New Roman" panose="02020603050405020304" pitchFamily="18" charset="0"/>
              </a:rPr>
              <a:t>   56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s-AR" sz="1200" dirty="0">
                <a:solidFill>
                  <a:schemeClr val="bg1"/>
                </a:solidFill>
                <a:effectLst/>
                <a:latin typeface="Arial" panose="020B0604020202020204" pitchFamily="34" charset="0"/>
                <a:ea typeface="Times New Roman" panose="02020603050405020304" pitchFamily="18" charset="0"/>
              </a:rPr>
              <a:t>Como vemos no tenemos variables con varianza cero que debamos excluir.</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s-AR" sz="1200" dirty="0">
                <a:solidFill>
                  <a:schemeClr val="bg1"/>
                </a:solidFill>
                <a:effectLst/>
                <a:latin typeface="Arial" panose="020B0604020202020204" pitchFamily="34" charset="0"/>
                <a:ea typeface="Times New Roman" panose="02020603050405020304" pitchFamily="18" charset="0"/>
              </a:rPr>
              <a:t>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b="1" u="sng" dirty="0" err="1">
                <a:solidFill>
                  <a:schemeClr val="bg1"/>
                </a:solidFill>
                <a:effectLst/>
                <a:latin typeface="Arial" panose="020B0604020202020204" pitchFamily="34" charset="0"/>
                <a:ea typeface="Times New Roman" panose="02020603050405020304" pitchFamily="18" charset="0"/>
              </a:rPr>
              <a:t>Buscar</a:t>
            </a:r>
            <a:r>
              <a:rPr lang="en-US" sz="1200" b="1" u="sng" dirty="0">
                <a:solidFill>
                  <a:schemeClr val="bg1"/>
                </a:solidFill>
                <a:effectLst/>
                <a:latin typeface="Arial" panose="020B0604020202020204" pitchFamily="34" charset="0"/>
                <a:ea typeface="Times New Roman" panose="02020603050405020304" pitchFamily="18" charset="0"/>
              </a:rPr>
              <a:t> variables </a:t>
            </a:r>
            <a:r>
              <a:rPr lang="en-US" sz="1200" b="1" u="sng" dirty="0" err="1">
                <a:solidFill>
                  <a:schemeClr val="bg1"/>
                </a:solidFill>
                <a:effectLst/>
                <a:latin typeface="Arial" panose="020B0604020202020204" pitchFamily="34" charset="0"/>
                <a:ea typeface="Times New Roman" panose="02020603050405020304" pitchFamily="18" charset="0"/>
              </a:rPr>
              <a:t>correlacionadas</a:t>
            </a:r>
            <a:r>
              <a:rPr lang="en-US" sz="1200" b="1" u="sng" dirty="0">
                <a:solidFill>
                  <a:schemeClr val="bg1"/>
                </a:solidFill>
                <a:effectLst/>
                <a:latin typeface="Arial" panose="020B0604020202020204" pitchFamily="34" charset="0"/>
                <a:ea typeface="Times New Roman" panose="02020603050405020304" pitchFamily="18" charset="0"/>
              </a:rPr>
              <a:t>:</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err="1">
                <a:solidFill>
                  <a:schemeClr val="bg1"/>
                </a:solidFill>
                <a:effectLst/>
                <a:latin typeface="Arial" panose="020B0604020202020204" pitchFamily="34" charset="0"/>
                <a:ea typeface="Times New Roman" panose="02020603050405020304" pitchFamily="18" charset="0"/>
              </a:rPr>
              <a:t>train_fit_cor</a:t>
            </a:r>
            <a:r>
              <a:rPr lang="en-US" sz="1200" dirty="0">
                <a:solidFill>
                  <a:schemeClr val="bg1"/>
                </a:solidFill>
                <a:effectLst/>
                <a:latin typeface="Arial" panose="020B0604020202020204" pitchFamily="34" charset="0"/>
                <a:ea typeface="Times New Roman" panose="02020603050405020304" pitchFamily="18" charset="0"/>
              </a:rPr>
              <a:t> &lt;- </a:t>
            </a:r>
            <a:r>
              <a:rPr lang="en-US" sz="1200" dirty="0" err="1">
                <a:solidFill>
                  <a:schemeClr val="bg1"/>
                </a:solidFill>
                <a:effectLst/>
                <a:latin typeface="Arial" panose="020B0604020202020204" pitchFamily="34" charset="0"/>
                <a:ea typeface="Times New Roman" panose="02020603050405020304" pitchFamily="18" charset="0"/>
              </a:rPr>
              <a:t>cor</a:t>
            </a:r>
            <a:r>
              <a:rPr lang="en-US" sz="1200" dirty="0">
                <a:solidFill>
                  <a:schemeClr val="bg1"/>
                </a:solidFill>
                <a:effectLst/>
                <a:latin typeface="Arial" panose="020B0604020202020204" pitchFamily="34" charset="0"/>
                <a:ea typeface="Times New Roman" panose="02020603050405020304" pitchFamily="18" charset="0"/>
              </a:rPr>
              <a:t>(</a:t>
            </a:r>
            <a:r>
              <a:rPr lang="en-US" sz="1200" dirty="0" err="1">
                <a:solidFill>
                  <a:schemeClr val="bg1"/>
                </a:solidFill>
                <a:effectLst/>
                <a:latin typeface="Arial" panose="020B0604020202020204" pitchFamily="34" charset="0"/>
                <a:ea typeface="Times New Roman" panose="02020603050405020304" pitchFamily="18" charset="0"/>
              </a:rPr>
              <a:t>df_fit</a:t>
            </a:r>
            <a:r>
              <a:rPr lang="en-US" sz="1200" dirty="0">
                <a:solidFill>
                  <a:schemeClr val="bg1"/>
                </a:solidFill>
                <a:effectLst/>
                <a:latin typeface="Arial" panose="020B0604020202020204" pitchFamily="34" charset="0"/>
                <a:ea typeface="Times New Roman" panose="02020603050405020304" pitchFamily="18" charset="0"/>
              </a:rPr>
              <a:t>[</a:t>
            </a:r>
            <a:r>
              <a:rPr lang="en-US" sz="1200" dirty="0" err="1">
                <a:solidFill>
                  <a:schemeClr val="bg1"/>
                </a:solidFill>
                <a:effectLst/>
                <a:latin typeface="Arial" panose="020B0604020202020204" pitchFamily="34" charset="0"/>
                <a:ea typeface="Times New Roman" panose="02020603050405020304" pitchFamily="18" charset="0"/>
              </a:rPr>
              <a:t>num_cols</a:t>
            </a:r>
            <a:r>
              <a:rPr lang="en-US" sz="1200" dirty="0">
                <a:solidFill>
                  <a:schemeClr val="bg1"/>
                </a:solidFill>
                <a:effectLst/>
                <a:latin typeface="Arial" panose="020B0604020202020204" pitchFamily="34" charset="0"/>
                <a:ea typeface="Times New Roman" panose="02020603050405020304" pitchFamily="18" charset="0"/>
              </a:rPr>
              <a:t>])</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eliminate &lt;- </a:t>
            </a:r>
            <a:r>
              <a:rPr lang="en-US" sz="1200" dirty="0" err="1">
                <a:solidFill>
                  <a:schemeClr val="bg1"/>
                </a:solidFill>
                <a:effectLst/>
                <a:latin typeface="Arial" panose="020B0604020202020204" pitchFamily="34" charset="0"/>
                <a:ea typeface="Times New Roman" panose="02020603050405020304" pitchFamily="18" charset="0"/>
              </a:rPr>
              <a:t>findCorrelation</a:t>
            </a:r>
            <a:r>
              <a:rPr lang="en-US" sz="1200" dirty="0">
                <a:solidFill>
                  <a:schemeClr val="bg1"/>
                </a:solidFill>
                <a:effectLst/>
                <a:latin typeface="Arial" panose="020B0604020202020204" pitchFamily="34" charset="0"/>
                <a:ea typeface="Times New Roman" panose="02020603050405020304" pitchFamily="18" charset="0"/>
              </a:rPr>
              <a:t>(</a:t>
            </a:r>
            <a:r>
              <a:rPr lang="en-US" sz="1200" dirty="0" err="1">
                <a:solidFill>
                  <a:schemeClr val="bg1"/>
                </a:solidFill>
                <a:effectLst/>
                <a:latin typeface="Arial" panose="020B0604020202020204" pitchFamily="34" charset="0"/>
                <a:ea typeface="Times New Roman" panose="02020603050405020304" pitchFamily="18" charset="0"/>
              </a:rPr>
              <a:t>train_fit_cor,verbose</a:t>
            </a:r>
            <a:r>
              <a:rPr lang="en-US" sz="1200" dirty="0">
                <a:solidFill>
                  <a:schemeClr val="bg1"/>
                </a:solidFill>
                <a:effectLst/>
                <a:latin typeface="Arial" panose="020B0604020202020204" pitchFamily="34" charset="0"/>
                <a:ea typeface="Times New Roman" panose="02020603050405020304" pitchFamily="18" charset="0"/>
              </a:rPr>
              <a:t> = T, names = T)</a:t>
            </a:r>
            <a:endParaRPr lang="es-AR" sz="1100" dirty="0">
              <a:solidFill>
                <a:schemeClr val="bg1"/>
              </a:solidFill>
              <a:effectLst/>
              <a:latin typeface="Calibri" panose="020F0502020204030204" pitchFamily="34" charset="0"/>
              <a:ea typeface="Times New Roman" panose="02020603050405020304" pitchFamily="18" charset="0"/>
            </a:endParaRPr>
          </a:p>
        </p:txBody>
      </p:sp>
      <p:sp>
        <p:nvSpPr>
          <p:cNvPr id="8" name="CuadroTexto 7">
            <a:extLst>
              <a:ext uri="{FF2B5EF4-FFF2-40B4-BE49-F238E27FC236}">
                <a16:creationId xmlns:a16="http://schemas.microsoft.com/office/drawing/2014/main" id="{9EFF0BD1-7F60-6B8B-AC0A-C652ABF51EAC}"/>
              </a:ext>
            </a:extLst>
          </p:cNvPr>
          <p:cNvSpPr txBox="1"/>
          <p:nvPr/>
        </p:nvSpPr>
        <p:spPr>
          <a:xfrm>
            <a:off x="9864969" y="352549"/>
            <a:ext cx="193782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dirty="0">
                <a:ln>
                  <a:noFill/>
                </a:ln>
                <a:solidFill>
                  <a:srgbClr val="FFFFFF"/>
                </a:solidFill>
                <a:effectLst/>
                <a:uLnTx/>
                <a:uFillTx/>
                <a:latin typeface="Arial"/>
              </a:rPr>
              <a:t>Machine learning</a:t>
            </a:r>
          </a:p>
        </p:txBody>
      </p:sp>
      <p:sp>
        <p:nvSpPr>
          <p:cNvPr id="4" name="CuadroTexto 3">
            <a:extLst>
              <a:ext uri="{FF2B5EF4-FFF2-40B4-BE49-F238E27FC236}">
                <a16:creationId xmlns:a16="http://schemas.microsoft.com/office/drawing/2014/main" id="{DD156C9E-94B4-185C-7FCB-4C5CEEB10A7B}"/>
              </a:ext>
            </a:extLst>
          </p:cNvPr>
          <p:cNvSpPr txBox="1"/>
          <p:nvPr/>
        </p:nvSpPr>
        <p:spPr>
          <a:xfrm>
            <a:off x="10397238" y="660325"/>
            <a:ext cx="170938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sng" strike="noStrike" kern="1200" cap="none" spc="0" normalizeH="0" baseline="0" noProof="0" dirty="0">
                <a:ln>
                  <a:noFill/>
                </a:ln>
                <a:solidFill>
                  <a:srgbClr val="FFFFFF"/>
                </a:solidFill>
                <a:effectLst/>
                <a:uLnTx/>
                <a:uFillTx/>
                <a:latin typeface="Arial"/>
              </a:rPr>
              <a:t>Random Forest</a:t>
            </a:r>
          </a:p>
        </p:txBody>
      </p:sp>
      <p:pic>
        <p:nvPicPr>
          <p:cNvPr id="5" name="Imagen 4">
            <a:hlinkClick r:id="rId4" action="ppaction://hlinksldjump"/>
            <a:extLst>
              <a:ext uri="{FF2B5EF4-FFF2-40B4-BE49-F238E27FC236}">
                <a16:creationId xmlns:a16="http://schemas.microsoft.com/office/drawing/2014/main" id="{5B370F69-AE66-9B59-E306-85FC028739EF}"/>
              </a:ext>
            </a:extLst>
          </p:cNvPr>
          <p:cNvPicPr>
            <a:picLocks noChangeAspect="1"/>
          </p:cNvPicPr>
          <p:nvPr/>
        </p:nvPicPr>
        <p:blipFill>
          <a:blip r:embed="rId5"/>
          <a:stretch>
            <a:fillRect/>
          </a:stretch>
        </p:blipFill>
        <p:spPr>
          <a:xfrm>
            <a:off x="384259" y="6355408"/>
            <a:ext cx="408467" cy="365792"/>
          </a:xfrm>
          <a:prstGeom prst="rect">
            <a:avLst/>
          </a:prstGeom>
        </p:spPr>
      </p:pic>
    </p:spTree>
    <p:extLst>
      <p:ext uri="{BB962C8B-B14F-4D97-AF65-F5344CB8AC3E}">
        <p14:creationId xmlns:p14="http://schemas.microsoft.com/office/powerpoint/2010/main" val="250915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ie de página 1">
            <a:extLst>
              <a:ext uri="{FF2B5EF4-FFF2-40B4-BE49-F238E27FC236}">
                <a16:creationId xmlns:a16="http://schemas.microsoft.com/office/drawing/2014/main" id="{58A652B1-4BCD-57D4-8FC9-7137729AFE7C}"/>
              </a:ext>
            </a:extLst>
          </p:cNvPr>
          <p:cNvSpPr>
            <a:spLocks noGrp="1"/>
          </p:cNvSpPr>
          <p:nvPr>
            <p:ph type="ftr" idx="2"/>
          </p:nvPr>
        </p:nvSpPr>
        <p:spPr/>
        <p:txBody>
          <a:bodyPr/>
          <a:lstStyle/>
          <a:p>
            <a:r>
              <a:rPr lang="es-AR"/>
              <a:t>Manuel Alejandro Ruiz Miranda</a:t>
            </a:r>
          </a:p>
        </p:txBody>
      </p:sp>
      <p:pic>
        <p:nvPicPr>
          <p:cNvPr id="3" name="Imagen 2">
            <a:extLst>
              <a:ext uri="{FF2B5EF4-FFF2-40B4-BE49-F238E27FC236}">
                <a16:creationId xmlns:a16="http://schemas.microsoft.com/office/drawing/2014/main" id="{6FA0B91E-F690-7172-F453-6F555B30E5C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CuadroTexto 6">
            <a:extLst>
              <a:ext uri="{FF2B5EF4-FFF2-40B4-BE49-F238E27FC236}">
                <a16:creationId xmlns:a16="http://schemas.microsoft.com/office/drawing/2014/main" id="{D3A86AB7-08C5-CE52-88C9-1E6A8E625161}"/>
              </a:ext>
            </a:extLst>
          </p:cNvPr>
          <p:cNvSpPr txBox="1"/>
          <p:nvPr/>
        </p:nvSpPr>
        <p:spPr>
          <a:xfrm>
            <a:off x="483863" y="964224"/>
            <a:ext cx="4114440" cy="4428072"/>
          </a:xfrm>
          <a:prstGeom prst="rect">
            <a:avLst/>
          </a:prstGeom>
          <a:noFill/>
        </p:spPr>
        <p:txBody>
          <a:bodyPr wrap="square">
            <a:spAutoFit/>
          </a:bodyPr>
          <a:lstStyle/>
          <a:p>
            <a:pPr>
              <a:lnSpc>
                <a:spcPct val="105000"/>
              </a:lnSpc>
              <a:spcAft>
                <a:spcPts val="800"/>
              </a:spcAft>
            </a:pPr>
            <a:r>
              <a:rPr lang="en-US" sz="1200" b="1" dirty="0">
                <a:solidFill>
                  <a:schemeClr val="bg1"/>
                </a:solidFill>
                <a:effectLst/>
                <a:latin typeface="Arial" panose="020B0604020202020204" pitchFamily="34" charset="0"/>
                <a:ea typeface="Times New Roman" panose="02020603050405020304" pitchFamily="18" charset="0"/>
              </a:rPr>
              <a:t>&gt; </a:t>
            </a:r>
            <a:r>
              <a:rPr lang="en-US" sz="1200" b="1" dirty="0" err="1">
                <a:solidFill>
                  <a:schemeClr val="bg1"/>
                </a:solidFill>
                <a:effectLst/>
                <a:latin typeface="Arial" panose="020B0604020202020204" pitchFamily="34" charset="0"/>
                <a:ea typeface="Times New Roman" panose="02020603050405020304" pitchFamily="18" charset="0"/>
              </a:rPr>
              <a:t>findCorrelation</a:t>
            </a:r>
            <a:r>
              <a:rPr lang="en-US" sz="1200" b="1" dirty="0">
                <a:solidFill>
                  <a:schemeClr val="bg1"/>
                </a:solidFill>
                <a:effectLst/>
                <a:latin typeface="Arial" panose="020B0604020202020204" pitchFamily="34" charset="0"/>
                <a:ea typeface="Times New Roman" panose="02020603050405020304" pitchFamily="18" charset="0"/>
              </a:rPr>
              <a:t>(</a:t>
            </a:r>
            <a:r>
              <a:rPr lang="en-US" sz="1200" b="1" dirty="0" err="1">
                <a:solidFill>
                  <a:schemeClr val="bg1"/>
                </a:solidFill>
                <a:effectLst/>
                <a:latin typeface="Arial" panose="020B0604020202020204" pitchFamily="34" charset="0"/>
                <a:ea typeface="Times New Roman" panose="02020603050405020304" pitchFamily="18" charset="0"/>
              </a:rPr>
              <a:t>train_fit_cor,verbose</a:t>
            </a:r>
            <a:r>
              <a:rPr lang="en-US" sz="1200" b="1" dirty="0">
                <a:solidFill>
                  <a:schemeClr val="bg1"/>
                </a:solidFill>
                <a:effectLst/>
                <a:latin typeface="Arial" panose="020B0604020202020204" pitchFamily="34" charset="0"/>
                <a:ea typeface="Times New Roman" panose="02020603050405020304" pitchFamily="18" charset="0"/>
              </a:rPr>
              <a:t> = </a:t>
            </a:r>
            <a:r>
              <a:rPr lang="en-US" sz="1200" b="1" dirty="0" err="1">
                <a:solidFill>
                  <a:schemeClr val="bg1"/>
                </a:solidFill>
                <a:effectLst/>
                <a:latin typeface="Arial" panose="020B0604020202020204" pitchFamily="34" charset="0"/>
                <a:ea typeface="Times New Roman" panose="02020603050405020304" pitchFamily="18" charset="0"/>
              </a:rPr>
              <a:t>T,names</a:t>
            </a:r>
            <a:r>
              <a:rPr lang="en-US" sz="1200" b="1" dirty="0">
                <a:solidFill>
                  <a:schemeClr val="bg1"/>
                </a:solidFill>
                <a:effectLst/>
                <a:latin typeface="Arial" panose="020B0604020202020204" pitchFamily="34" charset="0"/>
                <a:ea typeface="Times New Roman" panose="02020603050405020304" pitchFamily="18" charset="0"/>
              </a:rPr>
              <a:t> = T)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Compare row 14  and column  5 with </a:t>
            </a:r>
            <a:r>
              <a:rPr lang="en-US" sz="1200" dirty="0" err="1">
                <a:solidFill>
                  <a:schemeClr val="bg1"/>
                </a:solidFill>
                <a:effectLst/>
                <a:latin typeface="Arial" panose="020B0604020202020204" pitchFamily="34" charset="0"/>
                <a:ea typeface="Times New Roman" panose="02020603050405020304" pitchFamily="18" charset="0"/>
              </a:rPr>
              <a:t>corr</a:t>
            </a:r>
            <a:r>
              <a:rPr lang="en-US" sz="1200" dirty="0">
                <a:solidFill>
                  <a:schemeClr val="bg1"/>
                </a:solidFill>
                <a:effectLst/>
                <a:latin typeface="Arial" panose="020B0604020202020204" pitchFamily="34" charset="0"/>
                <a:ea typeface="Times New Roman" panose="02020603050405020304" pitchFamily="18" charset="0"/>
              </a:rPr>
              <a:t>  0.992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Means:  0.261 vs 0.157 so flagging column 14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Compare row 5  and column  13 with </a:t>
            </a:r>
            <a:r>
              <a:rPr lang="en-US" sz="1200" dirty="0" err="1">
                <a:solidFill>
                  <a:schemeClr val="bg1"/>
                </a:solidFill>
                <a:effectLst/>
                <a:latin typeface="Arial" panose="020B0604020202020204" pitchFamily="34" charset="0"/>
                <a:ea typeface="Times New Roman" panose="02020603050405020304" pitchFamily="18" charset="0"/>
              </a:rPr>
              <a:t>corr</a:t>
            </a:r>
            <a:r>
              <a:rPr lang="en-US" sz="1200" dirty="0">
                <a:solidFill>
                  <a:schemeClr val="bg1"/>
                </a:solidFill>
                <a:effectLst/>
                <a:latin typeface="Arial" panose="020B0604020202020204" pitchFamily="34" charset="0"/>
                <a:ea typeface="Times New Roman" panose="02020603050405020304" pitchFamily="18" charset="0"/>
              </a:rPr>
              <a:t>  0.925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Means:  0.241 vs 0.154 so flagging column 5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Compare row 13  and column  8 with </a:t>
            </a:r>
            <a:r>
              <a:rPr lang="en-US" sz="1200" dirty="0" err="1">
                <a:solidFill>
                  <a:schemeClr val="bg1"/>
                </a:solidFill>
                <a:effectLst/>
                <a:latin typeface="Arial" panose="020B0604020202020204" pitchFamily="34" charset="0"/>
                <a:ea typeface="Times New Roman" panose="02020603050405020304" pitchFamily="18" charset="0"/>
              </a:rPr>
              <a:t>corr</a:t>
            </a:r>
            <a:r>
              <a:rPr lang="en-US" sz="1200" dirty="0">
                <a:solidFill>
                  <a:schemeClr val="bg1"/>
                </a:solidFill>
                <a:effectLst/>
                <a:latin typeface="Arial" panose="020B0604020202020204" pitchFamily="34" charset="0"/>
                <a:ea typeface="Times New Roman" panose="02020603050405020304" pitchFamily="18" charset="0"/>
              </a:rPr>
              <a:t>  0.928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Means:  0.225 vs 0.151 so flagging column 13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Compare row 12  and column  6 with </a:t>
            </a:r>
            <a:r>
              <a:rPr lang="en-US" sz="1200" dirty="0" err="1">
                <a:solidFill>
                  <a:schemeClr val="bg1"/>
                </a:solidFill>
                <a:effectLst/>
                <a:latin typeface="Arial" panose="020B0604020202020204" pitchFamily="34" charset="0"/>
                <a:ea typeface="Times New Roman" panose="02020603050405020304" pitchFamily="18" charset="0"/>
              </a:rPr>
              <a:t>corr</a:t>
            </a:r>
            <a:r>
              <a:rPr lang="en-US" sz="1200" dirty="0">
                <a:solidFill>
                  <a:schemeClr val="bg1"/>
                </a:solidFill>
                <a:effectLst/>
                <a:latin typeface="Arial" panose="020B0604020202020204" pitchFamily="34" charset="0"/>
                <a:ea typeface="Times New Roman" panose="02020603050405020304" pitchFamily="18" charset="0"/>
              </a:rPr>
              <a:t>  0.966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Means:  0.233 vs 0.147 so flagging column 12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Compare row 23  and column  22 with </a:t>
            </a:r>
            <a:r>
              <a:rPr lang="en-US" sz="1200" dirty="0" err="1">
                <a:solidFill>
                  <a:schemeClr val="bg1"/>
                </a:solidFill>
                <a:effectLst/>
                <a:latin typeface="Arial" panose="020B0604020202020204" pitchFamily="34" charset="0"/>
                <a:ea typeface="Times New Roman" panose="02020603050405020304" pitchFamily="18" charset="0"/>
              </a:rPr>
              <a:t>corr</a:t>
            </a:r>
            <a:r>
              <a:rPr lang="en-US" sz="1200" dirty="0">
                <a:solidFill>
                  <a:schemeClr val="bg1"/>
                </a:solidFill>
                <a:effectLst/>
                <a:latin typeface="Arial" panose="020B0604020202020204" pitchFamily="34" charset="0"/>
                <a:ea typeface="Times New Roman" panose="02020603050405020304" pitchFamily="18" charset="0"/>
              </a:rPr>
              <a:t>  0.918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Means:  0.087 vs 0.147 so flagging column 22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Compare row 50  and column  35 with </a:t>
            </a:r>
            <a:r>
              <a:rPr lang="en-US" sz="1200" dirty="0" err="1">
                <a:solidFill>
                  <a:schemeClr val="bg1"/>
                </a:solidFill>
                <a:effectLst/>
                <a:latin typeface="Arial" panose="020B0604020202020204" pitchFamily="34" charset="0"/>
                <a:ea typeface="Times New Roman" panose="02020603050405020304" pitchFamily="18" charset="0"/>
              </a:rPr>
              <a:t>corr</a:t>
            </a:r>
            <a:r>
              <a:rPr lang="en-US" sz="1200" dirty="0">
                <a:solidFill>
                  <a:schemeClr val="bg1"/>
                </a:solidFill>
                <a:effectLst/>
                <a:latin typeface="Arial" panose="020B0604020202020204" pitchFamily="34" charset="0"/>
                <a:ea typeface="Times New Roman" panose="02020603050405020304" pitchFamily="18" charset="0"/>
              </a:rPr>
              <a:t>  0.914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Means:  0.094 vs 0.15 so flagging column 35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Compare row 50  and column  37 with </a:t>
            </a:r>
            <a:r>
              <a:rPr lang="en-US" sz="1200" dirty="0" err="1">
                <a:solidFill>
                  <a:schemeClr val="bg1"/>
                </a:solidFill>
                <a:effectLst/>
                <a:latin typeface="Arial" panose="020B0604020202020204" pitchFamily="34" charset="0"/>
                <a:ea typeface="Times New Roman" panose="02020603050405020304" pitchFamily="18" charset="0"/>
              </a:rPr>
              <a:t>corr</a:t>
            </a:r>
            <a:r>
              <a:rPr lang="en-US" sz="1200" dirty="0">
                <a:solidFill>
                  <a:schemeClr val="bg1"/>
                </a:solidFill>
                <a:effectLst/>
                <a:latin typeface="Arial" panose="020B0604020202020204" pitchFamily="34" charset="0"/>
                <a:ea typeface="Times New Roman" panose="02020603050405020304" pitchFamily="18" charset="0"/>
              </a:rPr>
              <a:t>  0.933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Means:  0.077 vs 0.153 so flagging column 37 </a:t>
            </a:r>
            <a:endParaRPr lang="es-AR" sz="1100" dirty="0">
              <a:solidFill>
                <a:schemeClr val="bg1"/>
              </a:solidFill>
              <a:effectLst/>
              <a:latin typeface="Calibri" panose="020F0502020204030204" pitchFamily="34" charset="0"/>
              <a:ea typeface="Times New Roman" panose="02020603050405020304" pitchFamily="18" charset="0"/>
            </a:endParaRPr>
          </a:p>
        </p:txBody>
      </p:sp>
      <p:sp>
        <p:nvSpPr>
          <p:cNvPr id="9" name="CuadroTexto 8">
            <a:extLst>
              <a:ext uri="{FF2B5EF4-FFF2-40B4-BE49-F238E27FC236}">
                <a16:creationId xmlns:a16="http://schemas.microsoft.com/office/drawing/2014/main" id="{EECA43ED-A406-22AB-2895-7F18A4DF8AE0}"/>
              </a:ext>
            </a:extLst>
          </p:cNvPr>
          <p:cNvSpPr txBox="1"/>
          <p:nvPr/>
        </p:nvSpPr>
        <p:spPr>
          <a:xfrm>
            <a:off x="9981327" y="417297"/>
            <a:ext cx="1769013"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dirty="0">
                <a:ln>
                  <a:noFill/>
                </a:ln>
                <a:solidFill>
                  <a:srgbClr val="FFFFFF"/>
                </a:solidFill>
                <a:effectLst/>
                <a:uLnTx/>
                <a:uFillTx/>
                <a:latin typeface="Arial"/>
              </a:rPr>
              <a:t>Machine learning</a:t>
            </a:r>
          </a:p>
        </p:txBody>
      </p:sp>
      <p:sp>
        <p:nvSpPr>
          <p:cNvPr id="4" name="CuadroTexto 3">
            <a:extLst>
              <a:ext uri="{FF2B5EF4-FFF2-40B4-BE49-F238E27FC236}">
                <a16:creationId xmlns:a16="http://schemas.microsoft.com/office/drawing/2014/main" id="{D2563A6B-470C-7DB5-9352-92C0F1C96F47}"/>
              </a:ext>
            </a:extLst>
          </p:cNvPr>
          <p:cNvSpPr txBox="1"/>
          <p:nvPr/>
        </p:nvSpPr>
        <p:spPr>
          <a:xfrm>
            <a:off x="10397238" y="660325"/>
            <a:ext cx="170938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sng" strike="noStrike" kern="1200" cap="none" spc="0" normalizeH="0" baseline="0" noProof="0" dirty="0">
                <a:ln>
                  <a:noFill/>
                </a:ln>
                <a:solidFill>
                  <a:srgbClr val="FFFFFF"/>
                </a:solidFill>
                <a:effectLst/>
                <a:uLnTx/>
                <a:uFillTx/>
                <a:latin typeface="Arial"/>
              </a:rPr>
              <a:t>Random Forest</a:t>
            </a:r>
          </a:p>
        </p:txBody>
      </p:sp>
      <p:pic>
        <p:nvPicPr>
          <p:cNvPr id="5" name="Imagen 4">
            <a:hlinkClick r:id="rId4" action="ppaction://hlinksldjump"/>
            <a:extLst>
              <a:ext uri="{FF2B5EF4-FFF2-40B4-BE49-F238E27FC236}">
                <a16:creationId xmlns:a16="http://schemas.microsoft.com/office/drawing/2014/main" id="{2CDB552D-5DDB-3987-928B-3EC24D108EF0}"/>
              </a:ext>
            </a:extLst>
          </p:cNvPr>
          <p:cNvPicPr>
            <a:picLocks noChangeAspect="1"/>
          </p:cNvPicPr>
          <p:nvPr/>
        </p:nvPicPr>
        <p:blipFill>
          <a:blip r:embed="rId5"/>
          <a:stretch>
            <a:fillRect/>
          </a:stretch>
        </p:blipFill>
        <p:spPr>
          <a:xfrm>
            <a:off x="384259" y="6355408"/>
            <a:ext cx="408467" cy="365792"/>
          </a:xfrm>
          <a:prstGeom prst="rect">
            <a:avLst/>
          </a:prstGeom>
        </p:spPr>
      </p:pic>
    </p:spTree>
    <p:extLst>
      <p:ext uri="{BB962C8B-B14F-4D97-AF65-F5344CB8AC3E}">
        <p14:creationId xmlns:p14="http://schemas.microsoft.com/office/powerpoint/2010/main" val="235643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3AF6449-9B6F-8263-D431-8A059CC3538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pie de página 1">
            <a:extLst>
              <a:ext uri="{FF2B5EF4-FFF2-40B4-BE49-F238E27FC236}">
                <a16:creationId xmlns:a16="http://schemas.microsoft.com/office/drawing/2014/main" id="{45440111-177B-8C31-85B1-223723359E96}"/>
              </a:ext>
            </a:extLst>
          </p:cNvPr>
          <p:cNvSpPr>
            <a:spLocks noGrp="1"/>
          </p:cNvSpPr>
          <p:nvPr>
            <p:ph type="ftr" idx="2"/>
          </p:nvPr>
        </p:nvSpPr>
        <p:spPr/>
        <p:txBody>
          <a:bodyPr/>
          <a:lstStyle/>
          <a:p>
            <a:r>
              <a:rPr lang="es-AR"/>
              <a:t>Manuel Alejandro Ruiz Miranda</a:t>
            </a:r>
          </a:p>
        </p:txBody>
      </p:sp>
      <p:sp>
        <p:nvSpPr>
          <p:cNvPr id="6" name="CuadroTexto 5">
            <a:extLst>
              <a:ext uri="{FF2B5EF4-FFF2-40B4-BE49-F238E27FC236}">
                <a16:creationId xmlns:a16="http://schemas.microsoft.com/office/drawing/2014/main" id="{7DE26808-4929-E787-7196-93FC2419F548}"/>
              </a:ext>
            </a:extLst>
          </p:cNvPr>
          <p:cNvSpPr txBox="1"/>
          <p:nvPr/>
        </p:nvSpPr>
        <p:spPr>
          <a:xfrm>
            <a:off x="10090052" y="309307"/>
            <a:ext cx="168460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dirty="0">
                <a:ln>
                  <a:noFill/>
                </a:ln>
                <a:solidFill>
                  <a:srgbClr val="FFFFFF"/>
                </a:solidFill>
                <a:effectLst/>
                <a:uLnTx/>
                <a:uFillTx/>
                <a:latin typeface="Arial"/>
              </a:rPr>
              <a:t>Machine learning</a:t>
            </a:r>
          </a:p>
        </p:txBody>
      </p:sp>
      <p:sp>
        <p:nvSpPr>
          <p:cNvPr id="8" name="CuadroTexto 7">
            <a:extLst>
              <a:ext uri="{FF2B5EF4-FFF2-40B4-BE49-F238E27FC236}">
                <a16:creationId xmlns:a16="http://schemas.microsoft.com/office/drawing/2014/main" id="{A40B6FB5-FE20-8C67-D814-1F050935828E}"/>
              </a:ext>
            </a:extLst>
          </p:cNvPr>
          <p:cNvSpPr txBox="1"/>
          <p:nvPr/>
        </p:nvSpPr>
        <p:spPr>
          <a:xfrm>
            <a:off x="524021" y="617084"/>
            <a:ext cx="6196818" cy="5144678"/>
          </a:xfrm>
          <a:prstGeom prst="rect">
            <a:avLst/>
          </a:prstGeom>
          <a:noFill/>
        </p:spPr>
        <p:txBody>
          <a:bodyPr wrap="square">
            <a:spAutoFit/>
          </a:bodyPr>
          <a:lstStyle/>
          <a:p>
            <a:pPr>
              <a:lnSpc>
                <a:spcPct val="105000"/>
              </a:lnSpc>
              <a:spcAft>
                <a:spcPts val="800"/>
              </a:spcAft>
            </a:pPr>
            <a:r>
              <a:rPr lang="en-US" sz="1200" dirty="0">
                <a:effectLst/>
                <a:latin typeface="Arial" panose="020B0604020202020204" pitchFamily="34" charset="0"/>
                <a:ea typeface="Times New Roman" panose="02020603050405020304" pitchFamily="18" charset="0"/>
              </a:rPr>
              <a:t>  </a:t>
            </a:r>
            <a:r>
              <a:rPr lang="en-US" sz="1400" dirty="0">
                <a:effectLst/>
                <a:latin typeface="Arial" panose="020B0604020202020204" pitchFamily="34" charset="0"/>
                <a:ea typeface="Times New Roman" panose="02020603050405020304" pitchFamily="18" charset="0"/>
              </a:rPr>
              <a:t> </a:t>
            </a:r>
            <a:endParaRPr lang="es-AR" sz="1100" dirty="0">
              <a:effectLst/>
              <a:latin typeface="Calibri" panose="020F0502020204030204" pitchFamily="34" charset="0"/>
              <a:ea typeface="Times New Roman" panose="02020603050405020304" pitchFamily="18" charset="0"/>
            </a:endParaRPr>
          </a:p>
          <a:p>
            <a:pPr>
              <a:lnSpc>
                <a:spcPct val="105000"/>
              </a:lnSpc>
              <a:spcAft>
                <a:spcPts val="800"/>
              </a:spcAft>
            </a:pPr>
            <a:r>
              <a:rPr lang="es-AR" sz="1200" dirty="0">
                <a:solidFill>
                  <a:schemeClr val="bg1"/>
                </a:solidFill>
                <a:effectLst/>
                <a:latin typeface="Arial" panose="020B0604020202020204" pitchFamily="34" charset="0"/>
                <a:ea typeface="Times New Roman" panose="02020603050405020304" pitchFamily="18" charset="0"/>
              </a:rPr>
              <a:t>Como Podemos apreciar estas columnas las debemos eliminar por estar altamente correlacionadas.</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s-AR" sz="1200" dirty="0">
                <a:solidFill>
                  <a:schemeClr val="bg1"/>
                </a:solidFill>
                <a:effectLst/>
                <a:latin typeface="Arial" panose="020B0604020202020204" pitchFamily="34" charset="0"/>
                <a:ea typeface="Times New Roman" panose="02020603050405020304" pitchFamily="18" charset="0"/>
              </a:rPr>
              <a:t>También buscamos variables que sean combinaciones lineales.</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s-AR" sz="1200" dirty="0">
                <a:solidFill>
                  <a:schemeClr val="bg1"/>
                </a:solidFill>
                <a:effectLst/>
                <a:latin typeface="Arial" panose="020B0604020202020204" pitchFamily="34" charset="0"/>
                <a:ea typeface="Times New Roman" panose="02020603050405020304" pitchFamily="18" charset="0"/>
              </a:rPr>
              <a:t>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err="1">
                <a:solidFill>
                  <a:schemeClr val="bg1"/>
                </a:solidFill>
                <a:effectLst/>
                <a:latin typeface="Arial" panose="020B0604020202020204" pitchFamily="34" charset="0"/>
                <a:ea typeface="Times New Roman" panose="02020603050405020304" pitchFamily="18" charset="0"/>
              </a:rPr>
              <a:t>findLinearCombos</a:t>
            </a:r>
            <a:r>
              <a:rPr lang="en-US" sz="1200" dirty="0">
                <a:solidFill>
                  <a:schemeClr val="bg1"/>
                </a:solidFill>
                <a:effectLst/>
                <a:latin typeface="Arial" panose="020B0604020202020204" pitchFamily="34" charset="0"/>
                <a:ea typeface="Times New Roman" panose="02020603050405020304" pitchFamily="18" charset="0"/>
              </a:rPr>
              <a:t>(</a:t>
            </a:r>
            <a:r>
              <a:rPr lang="en-US" sz="1200" dirty="0" err="1">
                <a:solidFill>
                  <a:schemeClr val="bg1"/>
                </a:solidFill>
                <a:effectLst/>
                <a:latin typeface="Arial" panose="020B0604020202020204" pitchFamily="34" charset="0"/>
                <a:ea typeface="Times New Roman" panose="02020603050405020304" pitchFamily="18" charset="0"/>
              </a:rPr>
              <a:t>train_fit_cor</a:t>
            </a:r>
            <a:r>
              <a:rPr lang="en-US" sz="1200" dirty="0">
                <a:solidFill>
                  <a:schemeClr val="bg1"/>
                </a:solidFill>
                <a:effectLst/>
                <a:latin typeface="Arial" panose="020B0604020202020204" pitchFamily="34" charset="0"/>
                <a:ea typeface="Times New Roman" panose="02020603050405020304" pitchFamily="18" charset="0"/>
              </a:rPr>
              <a:t>)</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&gt; </a:t>
            </a:r>
            <a:r>
              <a:rPr lang="en-US" sz="1200" dirty="0" err="1">
                <a:solidFill>
                  <a:schemeClr val="bg1"/>
                </a:solidFill>
                <a:effectLst/>
                <a:latin typeface="Arial" panose="020B0604020202020204" pitchFamily="34" charset="0"/>
                <a:ea typeface="Times New Roman" panose="02020603050405020304" pitchFamily="18" charset="0"/>
              </a:rPr>
              <a:t>findLinearCombos</a:t>
            </a:r>
            <a:r>
              <a:rPr lang="en-US" sz="1200" dirty="0">
                <a:solidFill>
                  <a:schemeClr val="bg1"/>
                </a:solidFill>
                <a:effectLst/>
                <a:latin typeface="Arial" panose="020B0604020202020204" pitchFamily="34" charset="0"/>
                <a:ea typeface="Times New Roman" panose="02020603050405020304" pitchFamily="18" charset="0"/>
              </a:rPr>
              <a:t>(</a:t>
            </a:r>
            <a:r>
              <a:rPr lang="en-US" sz="1200" dirty="0" err="1">
                <a:solidFill>
                  <a:schemeClr val="bg1"/>
                </a:solidFill>
                <a:effectLst/>
                <a:latin typeface="Arial" panose="020B0604020202020204" pitchFamily="34" charset="0"/>
                <a:ea typeface="Times New Roman" panose="02020603050405020304" pitchFamily="18" charset="0"/>
              </a:rPr>
              <a:t>train_fit_cor</a:t>
            </a:r>
            <a:r>
              <a:rPr lang="en-US" sz="1200" dirty="0">
                <a:solidFill>
                  <a:schemeClr val="bg1"/>
                </a:solidFill>
                <a:effectLst/>
                <a:latin typeface="Arial" panose="020B0604020202020204" pitchFamily="34" charset="0"/>
                <a:ea typeface="Times New Roman" panose="02020603050405020304" pitchFamily="18" charset="0"/>
              </a:rPr>
              <a:t>)</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s-AR" sz="1200" dirty="0">
                <a:solidFill>
                  <a:schemeClr val="bg1"/>
                </a:solidFill>
                <a:effectLst/>
                <a:latin typeface="Arial" panose="020B0604020202020204" pitchFamily="34" charset="0"/>
                <a:ea typeface="Times New Roman" panose="02020603050405020304" pitchFamily="18" charset="0"/>
              </a:rPr>
              <a:t>$</a:t>
            </a:r>
            <a:r>
              <a:rPr lang="es-AR" sz="1200" dirty="0" err="1">
                <a:solidFill>
                  <a:schemeClr val="bg1"/>
                </a:solidFill>
                <a:effectLst/>
                <a:latin typeface="Arial" panose="020B0604020202020204" pitchFamily="34" charset="0"/>
                <a:ea typeface="Times New Roman" panose="02020603050405020304" pitchFamily="18" charset="0"/>
              </a:rPr>
              <a:t>linearCombos</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s-AR" sz="1200" dirty="0" err="1">
                <a:solidFill>
                  <a:schemeClr val="bg1"/>
                </a:solidFill>
                <a:effectLst/>
                <a:latin typeface="Arial" panose="020B0604020202020204" pitchFamily="34" charset="0"/>
                <a:ea typeface="Times New Roman" panose="02020603050405020304" pitchFamily="18" charset="0"/>
              </a:rPr>
              <a:t>list</a:t>
            </a:r>
            <a:r>
              <a:rPr lang="es-AR" sz="1200" dirty="0">
                <a:solidFill>
                  <a:schemeClr val="bg1"/>
                </a:solidFill>
                <a:effectLst/>
                <a:latin typeface="Arial" panose="020B0604020202020204" pitchFamily="34" charset="0"/>
                <a:ea typeface="Times New Roman" panose="02020603050405020304" pitchFamily="18" charset="0"/>
              </a:rPr>
              <a:t>()</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s-AR" sz="1200" dirty="0">
                <a:solidFill>
                  <a:schemeClr val="bg1"/>
                </a:solidFill>
                <a:effectLst/>
                <a:latin typeface="Arial" panose="020B0604020202020204" pitchFamily="34" charset="0"/>
                <a:ea typeface="Times New Roman" panose="02020603050405020304" pitchFamily="18" charset="0"/>
              </a:rPr>
              <a:t>$</a:t>
            </a:r>
            <a:r>
              <a:rPr lang="es-AR" sz="1200" dirty="0" err="1">
                <a:solidFill>
                  <a:schemeClr val="bg1"/>
                </a:solidFill>
                <a:effectLst/>
                <a:latin typeface="Arial" panose="020B0604020202020204" pitchFamily="34" charset="0"/>
                <a:ea typeface="Times New Roman" panose="02020603050405020304" pitchFamily="18" charset="0"/>
              </a:rPr>
              <a:t>remove</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s-AR" sz="1200" dirty="0">
                <a:solidFill>
                  <a:schemeClr val="bg1"/>
                </a:solidFill>
                <a:effectLst/>
                <a:latin typeface="Arial" panose="020B0604020202020204" pitchFamily="34" charset="0"/>
                <a:ea typeface="Times New Roman" panose="02020603050405020304" pitchFamily="18" charset="0"/>
              </a:rPr>
              <a:t>NULL</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s-AR" sz="1200" dirty="0">
                <a:solidFill>
                  <a:schemeClr val="bg1"/>
                </a:solidFill>
                <a:effectLst/>
                <a:latin typeface="Arial" panose="020B0604020202020204" pitchFamily="34" charset="0"/>
                <a:ea typeface="Times New Roman" panose="02020603050405020304" pitchFamily="18" charset="0"/>
              </a:rPr>
              <a:t>En consecuencia, eliminamos las columnas que son correlaciones.</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err="1">
                <a:solidFill>
                  <a:schemeClr val="bg1"/>
                </a:solidFill>
                <a:effectLst/>
                <a:latin typeface="Arial" panose="020B0604020202020204" pitchFamily="34" charset="0"/>
                <a:ea typeface="Times New Roman" panose="02020603050405020304" pitchFamily="18" charset="0"/>
              </a:rPr>
              <a:t>df_fit</a:t>
            </a:r>
            <a:r>
              <a:rPr lang="en-US" sz="1200" dirty="0">
                <a:solidFill>
                  <a:schemeClr val="bg1"/>
                </a:solidFill>
                <a:effectLst/>
                <a:latin typeface="Arial" panose="020B0604020202020204" pitchFamily="34" charset="0"/>
                <a:ea typeface="Times New Roman" panose="02020603050405020304" pitchFamily="18" charset="0"/>
              </a:rPr>
              <a:t> &lt;- </a:t>
            </a:r>
            <a:r>
              <a:rPr lang="en-US" sz="1200" dirty="0" err="1">
                <a:solidFill>
                  <a:schemeClr val="bg1"/>
                </a:solidFill>
                <a:effectLst/>
                <a:latin typeface="Arial" panose="020B0604020202020204" pitchFamily="34" charset="0"/>
                <a:ea typeface="Times New Roman" panose="02020603050405020304" pitchFamily="18" charset="0"/>
              </a:rPr>
              <a:t>df_fit</a:t>
            </a:r>
            <a:r>
              <a:rPr lang="en-US" sz="1200" dirty="0">
                <a:solidFill>
                  <a:schemeClr val="bg1"/>
                </a:solidFill>
                <a:effectLst/>
                <a:latin typeface="Arial" panose="020B0604020202020204" pitchFamily="34" charset="0"/>
                <a:ea typeface="Times New Roman" panose="02020603050405020304" pitchFamily="18" charset="0"/>
              </a:rPr>
              <a:t> %&gt;% select (-eliminate [1:7])</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s-AR" sz="1200" dirty="0">
                <a:solidFill>
                  <a:schemeClr val="bg1"/>
                </a:solidFill>
                <a:effectLst/>
                <a:latin typeface="Arial" panose="020B0604020202020204" pitchFamily="34" charset="0"/>
                <a:ea typeface="Times New Roman" panose="02020603050405020304" pitchFamily="18" charset="0"/>
              </a:rPr>
              <a:t>Aplicando un análisis de componentes principales PCA con el objetivo de reducir dimensiones y lograr </a:t>
            </a:r>
            <a:r>
              <a:rPr lang="es-AR" sz="1200" dirty="0" err="1">
                <a:solidFill>
                  <a:schemeClr val="bg1"/>
                </a:solidFill>
                <a:effectLst/>
                <a:latin typeface="Arial" panose="020B0604020202020204" pitchFamily="34" charset="0"/>
                <a:ea typeface="Times New Roman" panose="02020603050405020304" pitchFamily="18" charset="0"/>
              </a:rPr>
              <a:t>asi</a:t>
            </a:r>
            <a:r>
              <a:rPr lang="es-AR" sz="1200" dirty="0">
                <a:solidFill>
                  <a:schemeClr val="bg1"/>
                </a:solidFill>
                <a:effectLst/>
                <a:latin typeface="Arial" panose="020B0604020202020204" pitchFamily="34" charset="0"/>
                <a:ea typeface="Times New Roman" panose="02020603050405020304" pitchFamily="18" charset="0"/>
              </a:rPr>
              <a:t> un mejor proceso de nuestro algoritmo</a:t>
            </a:r>
            <a:r>
              <a:rPr lang="es-AR" sz="1100" dirty="0">
                <a:solidFill>
                  <a:schemeClr val="bg1"/>
                </a:solidFill>
                <a:effectLst/>
                <a:latin typeface="Calibri" panose="020F0502020204030204" pitchFamily="34" charset="0"/>
                <a:ea typeface="Times New Roman" panose="02020603050405020304" pitchFamily="18" charset="0"/>
              </a:rPr>
              <a:t>.</a:t>
            </a:r>
          </a:p>
          <a:p>
            <a:pPr>
              <a:lnSpc>
                <a:spcPct val="105000"/>
              </a:lnSpc>
              <a:spcAft>
                <a:spcPts val="800"/>
              </a:spcAft>
            </a:pPr>
            <a:r>
              <a:rPr lang="en-US" sz="1200" dirty="0" err="1">
                <a:solidFill>
                  <a:schemeClr val="bg1"/>
                </a:solidFill>
                <a:effectLst/>
                <a:latin typeface="Arial" panose="020B0604020202020204" pitchFamily="34" charset="0"/>
                <a:ea typeface="Times New Roman" panose="02020603050405020304" pitchFamily="18" charset="0"/>
              </a:rPr>
              <a:t>pre_pca</a:t>
            </a:r>
            <a:r>
              <a:rPr lang="en-US" sz="1200" dirty="0">
                <a:solidFill>
                  <a:schemeClr val="bg1"/>
                </a:solidFill>
                <a:effectLst/>
                <a:latin typeface="Arial" panose="020B0604020202020204" pitchFamily="34" charset="0"/>
                <a:ea typeface="Times New Roman" panose="02020603050405020304" pitchFamily="18" charset="0"/>
              </a:rPr>
              <a:t> &lt;- </a:t>
            </a:r>
            <a:r>
              <a:rPr lang="en-US" sz="1200" dirty="0" err="1">
                <a:solidFill>
                  <a:schemeClr val="bg1"/>
                </a:solidFill>
                <a:effectLst/>
                <a:latin typeface="Arial" panose="020B0604020202020204" pitchFamily="34" charset="0"/>
                <a:ea typeface="Times New Roman" panose="02020603050405020304" pitchFamily="18" charset="0"/>
              </a:rPr>
              <a:t>preProcess</a:t>
            </a:r>
            <a:r>
              <a:rPr lang="en-US" sz="1200" dirty="0">
                <a:solidFill>
                  <a:schemeClr val="bg1"/>
                </a:solidFill>
                <a:effectLst/>
                <a:latin typeface="Arial" panose="020B0604020202020204" pitchFamily="34" charset="0"/>
                <a:ea typeface="Times New Roman" panose="02020603050405020304" pitchFamily="18" charset="0"/>
              </a:rPr>
              <a:t>(</a:t>
            </a:r>
            <a:r>
              <a:rPr lang="en-US" sz="1200" dirty="0" err="1">
                <a:solidFill>
                  <a:schemeClr val="bg1"/>
                </a:solidFill>
                <a:effectLst/>
                <a:latin typeface="Arial" panose="020B0604020202020204" pitchFamily="34" charset="0"/>
                <a:ea typeface="Times New Roman" panose="02020603050405020304" pitchFamily="18" charset="0"/>
              </a:rPr>
              <a:t>df_fit,method</a:t>
            </a:r>
            <a:r>
              <a:rPr lang="en-US" sz="1200" dirty="0">
                <a:solidFill>
                  <a:schemeClr val="bg1"/>
                </a:solidFill>
                <a:effectLst/>
                <a:latin typeface="Arial" panose="020B0604020202020204" pitchFamily="34" charset="0"/>
                <a:ea typeface="Times New Roman" panose="02020603050405020304" pitchFamily="18" charset="0"/>
              </a:rPr>
              <a:t> = "</a:t>
            </a:r>
            <a:r>
              <a:rPr lang="en-US" sz="1200" dirty="0" err="1">
                <a:solidFill>
                  <a:schemeClr val="bg1"/>
                </a:solidFill>
                <a:effectLst/>
                <a:latin typeface="Arial" panose="020B0604020202020204" pitchFamily="34" charset="0"/>
                <a:ea typeface="Times New Roman" panose="02020603050405020304" pitchFamily="18" charset="0"/>
              </a:rPr>
              <a:t>pca</a:t>
            </a:r>
            <a:r>
              <a:rPr lang="en-US" sz="1200" dirty="0">
                <a:solidFill>
                  <a:schemeClr val="bg1"/>
                </a:solidFill>
                <a:effectLst/>
                <a:latin typeface="Arial" panose="020B0604020202020204" pitchFamily="34" charset="0"/>
                <a:ea typeface="Times New Roman" panose="02020603050405020304" pitchFamily="18" charset="0"/>
              </a:rPr>
              <a:t>",thresh = 0.8)</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err="1">
                <a:solidFill>
                  <a:schemeClr val="bg1"/>
                </a:solidFill>
                <a:effectLst/>
                <a:latin typeface="Arial" panose="020B0604020202020204" pitchFamily="34" charset="0"/>
                <a:ea typeface="Times New Roman" panose="02020603050405020304" pitchFamily="18" charset="0"/>
              </a:rPr>
              <a:t>df_preProc</a:t>
            </a:r>
            <a:r>
              <a:rPr lang="en-US" sz="1200" dirty="0">
                <a:solidFill>
                  <a:schemeClr val="bg1"/>
                </a:solidFill>
                <a:effectLst/>
                <a:latin typeface="Arial" panose="020B0604020202020204" pitchFamily="34" charset="0"/>
                <a:ea typeface="Times New Roman" panose="02020603050405020304" pitchFamily="18" charset="0"/>
              </a:rPr>
              <a:t> &lt;- predict(</a:t>
            </a:r>
            <a:r>
              <a:rPr lang="en-US" sz="1200" dirty="0" err="1">
                <a:solidFill>
                  <a:schemeClr val="bg1"/>
                </a:solidFill>
                <a:effectLst/>
                <a:latin typeface="Arial" panose="020B0604020202020204" pitchFamily="34" charset="0"/>
                <a:ea typeface="Times New Roman" panose="02020603050405020304" pitchFamily="18" charset="0"/>
              </a:rPr>
              <a:t>pre_pca,df_fit</a:t>
            </a:r>
            <a:r>
              <a:rPr lang="en-US" sz="1200" dirty="0">
                <a:solidFill>
                  <a:schemeClr val="bg1"/>
                </a:solidFill>
                <a:effectLst/>
                <a:latin typeface="Arial" panose="020B0604020202020204" pitchFamily="34" charset="0"/>
                <a:ea typeface="Times New Roman" panose="02020603050405020304" pitchFamily="18" charset="0"/>
              </a:rPr>
              <a:t>)</a:t>
            </a:r>
            <a:endParaRPr lang="es-AR" sz="1100" dirty="0">
              <a:solidFill>
                <a:schemeClr val="bg1"/>
              </a:solidFill>
              <a:effectLst/>
              <a:latin typeface="Calibri" panose="020F0502020204030204" pitchFamily="34" charset="0"/>
              <a:ea typeface="Times New Roman" panose="02020603050405020304" pitchFamily="18" charset="0"/>
            </a:endParaRPr>
          </a:p>
        </p:txBody>
      </p:sp>
      <p:sp>
        <p:nvSpPr>
          <p:cNvPr id="4" name="CuadroTexto 3">
            <a:extLst>
              <a:ext uri="{FF2B5EF4-FFF2-40B4-BE49-F238E27FC236}">
                <a16:creationId xmlns:a16="http://schemas.microsoft.com/office/drawing/2014/main" id="{A9D19ABC-3B9F-2843-9AEA-8FF381F74979}"/>
              </a:ext>
            </a:extLst>
          </p:cNvPr>
          <p:cNvSpPr txBox="1"/>
          <p:nvPr/>
        </p:nvSpPr>
        <p:spPr>
          <a:xfrm>
            <a:off x="10397238" y="660325"/>
            <a:ext cx="170938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sng" strike="noStrike" kern="1200" cap="none" spc="0" normalizeH="0" baseline="0" noProof="0" dirty="0">
                <a:ln>
                  <a:noFill/>
                </a:ln>
                <a:solidFill>
                  <a:srgbClr val="FFFFFF"/>
                </a:solidFill>
                <a:effectLst/>
                <a:uLnTx/>
                <a:uFillTx/>
                <a:latin typeface="Arial"/>
              </a:rPr>
              <a:t>Random Forest</a:t>
            </a:r>
          </a:p>
        </p:txBody>
      </p:sp>
      <p:pic>
        <p:nvPicPr>
          <p:cNvPr id="5" name="Imagen 4">
            <a:hlinkClick r:id="rId4" action="ppaction://hlinksldjump"/>
            <a:extLst>
              <a:ext uri="{FF2B5EF4-FFF2-40B4-BE49-F238E27FC236}">
                <a16:creationId xmlns:a16="http://schemas.microsoft.com/office/drawing/2014/main" id="{36C7E5D7-666E-29E6-32DF-223CF831CAA7}"/>
              </a:ext>
            </a:extLst>
          </p:cNvPr>
          <p:cNvPicPr>
            <a:picLocks noChangeAspect="1"/>
          </p:cNvPicPr>
          <p:nvPr/>
        </p:nvPicPr>
        <p:blipFill>
          <a:blip r:embed="rId5"/>
          <a:stretch>
            <a:fillRect/>
          </a:stretch>
        </p:blipFill>
        <p:spPr>
          <a:xfrm>
            <a:off x="384259" y="6355408"/>
            <a:ext cx="408467" cy="365792"/>
          </a:xfrm>
          <a:prstGeom prst="rect">
            <a:avLst/>
          </a:prstGeom>
        </p:spPr>
      </p:pic>
    </p:spTree>
    <p:extLst>
      <p:ext uri="{BB962C8B-B14F-4D97-AF65-F5344CB8AC3E}">
        <p14:creationId xmlns:p14="http://schemas.microsoft.com/office/powerpoint/2010/main" val="3008826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8B3FFE0-E1BA-B73C-6490-0D1C1CD18F6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pie de página 1">
            <a:extLst>
              <a:ext uri="{FF2B5EF4-FFF2-40B4-BE49-F238E27FC236}">
                <a16:creationId xmlns:a16="http://schemas.microsoft.com/office/drawing/2014/main" id="{A1EE41A6-7AFD-E180-E500-69142641139B}"/>
              </a:ext>
            </a:extLst>
          </p:cNvPr>
          <p:cNvSpPr>
            <a:spLocks noGrp="1"/>
          </p:cNvSpPr>
          <p:nvPr>
            <p:ph type="ftr" idx="2"/>
          </p:nvPr>
        </p:nvSpPr>
        <p:spPr/>
        <p:txBody>
          <a:bodyPr/>
          <a:lstStyle/>
          <a:p>
            <a:r>
              <a:rPr lang="es-AR"/>
              <a:t>Manuel Alejandro Ruiz Miranda</a:t>
            </a:r>
          </a:p>
        </p:txBody>
      </p:sp>
      <p:sp>
        <p:nvSpPr>
          <p:cNvPr id="5" name="CuadroTexto 4">
            <a:extLst>
              <a:ext uri="{FF2B5EF4-FFF2-40B4-BE49-F238E27FC236}">
                <a16:creationId xmlns:a16="http://schemas.microsoft.com/office/drawing/2014/main" id="{6A1D44A0-91E4-169F-CE5B-A92087078AA4}"/>
              </a:ext>
            </a:extLst>
          </p:cNvPr>
          <p:cNvSpPr txBox="1"/>
          <p:nvPr/>
        </p:nvSpPr>
        <p:spPr>
          <a:xfrm>
            <a:off x="10160390" y="296278"/>
            <a:ext cx="174087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dirty="0">
                <a:ln>
                  <a:noFill/>
                </a:ln>
                <a:solidFill>
                  <a:srgbClr val="FFFFFF"/>
                </a:solidFill>
                <a:effectLst/>
                <a:uLnTx/>
                <a:uFillTx/>
                <a:latin typeface="Arial"/>
              </a:rPr>
              <a:t>Machine learning</a:t>
            </a:r>
          </a:p>
        </p:txBody>
      </p:sp>
      <p:sp>
        <p:nvSpPr>
          <p:cNvPr id="7" name="CuadroTexto 6">
            <a:extLst>
              <a:ext uri="{FF2B5EF4-FFF2-40B4-BE49-F238E27FC236}">
                <a16:creationId xmlns:a16="http://schemas.microsoft.com/office/drawing/2014/main" id="{5C890601-8842-729B-11A0-AD2933A7E313}"/>
              </a:ext>
            </a:extLst>
          </p:cNvPr>
          <p:cNvSpPr txBox="1"/>
          <p:nvPr/>
        </p:nvSpPr>
        <p:spPr>
          <a:xfrm>
            <a:off x="706902" y="1015521"/>
            <a:ext cx="6196818" cy="4325479"/>
          </a:xfrm>
          <a:prstGeom prst="rect">
            <a:avLst/>
          </a:prstGeom>
          <a:noFill/>
        </p:spPr>
        <p:txBody>
          <a:bodyPr wrap="square">
            <a:spAutoFit/>
          </a:bodyPr>
          <a:lstStyle/>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&gt; </a:t>
            </a:r>
            <a:r>
              <a:rPr lang="en-US" sz="1200" dirty="0" err="1">
                <a:solidFill>
                  <a:schemeClr val="bg1"/>
                </a:solidFill>
                <a:effectLst/>
                <a:latin typeface="Arial" panose="020B0604020202020204" pitchFamily="34" charset="0"/>
                <a:ea typeface="Times New Roman" panose="02020603050405020304" pitchFamily="18" charset="0"/>
              </a:rPr>
              <a:t>pre_pca</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Created from 19622 samples and 60 variables</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Pre-processing:</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 centered (56)</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 ignored (4)</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 principal component signal extraction (56)</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 scaled (56)</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PCA needed 14 components to capture 80 percent of the variance</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s-AR" sz="1200" dirty="0">
                <a:solidFill>
                  <a:schemeClr val="bg1"/>
                </a:solidFill>
                <a:effectLst/>
                <a:latin typeface="Arial" panose="020B0604020202020204" pitchFamily="34" charset="0"/>
                <a:ea typeface="Times New Roman" panose="02020603050405020304" pitchFamily="18" charset="0"/>
              </a:rPr>
              <a:t>&gt; </a:t>
            </a:r>
            <a:r>
              <a:rPr lang="es-AR" sz="1200" dirty="0" err="1">
                <a:solidFill>
                  <a:schemeClr val="bg1"/>
                </a:solidFill>
                <a:effectLst/>
                <a:latin typeface="Arial" panose="020B0604020202020204" pitchFamily="34" charset="0"/>
                <a:ea typeface="Times New Roman" panose="02020603050405020304" pitchFamily="18" charset="0"/>
              </a:rPr>
              <a:t>dim</a:t>
            </a:r>
            <a:r>
              <a:rPr lang="es-AR" sz="1200" dirty="0">
                <a:solidFill>
                  <a:schemeClr val="bg1"/>
                </a:solidFill>
                <a:effectLst/>
                <a:latin typeface="Arial" panose="020B0604020202020204" pitchFamily="34" charset="0"/>
                <a:ea typeface="Times New Roman" panose="02020603050405020304" pitchFamily="18" charset="0"/>
              </a:rPr>
              <a:t>(</a:t>
            </a:r>
            <a:r>
              <a:rPr lang="es-AR" sz="1200" dirty="0" err="1">
                <a:solidFill>
                  <a:schemeClr val="bg1"/>
                </a:solidFill>
                <a:effectLst/>
                <a:latin typeface="Arial" panose="020B0604020202020204" pitchFamily="34" charset="0"/>
                <a:ea typeface="Times New Roman" panose="02020603050405020304" pitchFamily="18" charset="0"/>
              </a:rPr>
              <a:t>df_preProc</a:t>
            </a:r>
            <a:r>
              <a:rPr lang="es-AR" sz="1200" dirty="0">
                <a:solidFill>
                  <a:schemeClr val="bg1"/>
                </a:solidFill>
                <a:effectLst/>
                <a:latin typeface="Arial" panose="020B0604020202020204" pitchFamily="34" charset="0"/>
                <a:ea typeface="Times New Roman" panose="02020603050405020304" pitchFamily="18" charset="0"/>
              </a:rPr>
              <a:t>)</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s-AR" sz="1200" dirty="0">
                <a:solidFill>
                  <a:schemeClr val="bg1"/>
                </a:solidFill>
                <a:effectLst/>
                <a:latin typeface="Arial" panose="020B0604020202020204" pitchFamily="34" charset="0"/>
                <a:ea typeface="Times New Roman" panose="02020603050405020304" pitchFamily="18" charset="0"/>
              </a:rPr>
              <a:t>[1] 19622    19</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s-AR" sz="1200" dirty="0">
                <a:solidFill>
                  <a:schemeClr val="bg1"/>
                </a:solidFill>
                <a:effectLst/>
                <a:latin typeface="Arial" panose="020B0604020202020204" pitchFamily="34" charset="0"/>
                <a:ea typeface="Times New Roman" panose="02020603050405020304" pitchFamily="18" charset="0"/>
              </a:rPr>
              <a:t>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s-AR" sz="1200" dirty="0">
                <a:solidFill>
                  <a:schemeClr val="bg1"/>
                </a:solidFill>
                <a:effectLst/>
                <a:latin typeface="Arial" panose="020B0604020202020204" pitchFamily="34" charset="0"/>
                <a:ea typeface="Times New Roman" panose="02020603050405020304" pitchFamily="18" charset="0"/>
              </a:rPr>
              <a:t>Nuestro dataframe ahora consta de 19 predictores incluyendo la variable </a:t>
            </a:r>
            <a:r>
              <a:rPr lang="es-AR" sz="1200" dirty="0" err="1">
                <a:solidFill>
                  <a:schemeClr val="bg1"/>
                </a:solidFill>
                <a:effectLst/>
                <a:latin typeface="Arial" panose="020B0604020202020204" pitchFamily="34" charset="0"/>
                <a:ea typeface="Times New Roman" panose="02020603050405020304" pitchFamily="18" charset="0"/>
              </a:rPr>
              <a:t>classe</a:t>
            </a:r>
            <a:r>
              <a:rPr lang="es-AR" sz="1200" dirty="0">
                <a:solidFill>
                  <a:schemeClr val="bg1"/>
                </a:solidFill>
                <a:effectLst/>
                <a:latin typeface="Arial" panose="020B0604020202020204" pitchFamily="34" charset="0"/>
                <a:ea typeface="Times New Roman" panose="02020603050405020304" pitchFamily="18" charset="0"/>
              </a:rPr>
              <a:t> que es lo que vamos a predecir, con esto concluimos la transformación de datos.</a:t>
            </a:r>
            <a:endParaRPr lang="es-AR" sz="1100" dirty="0">
              <a:solidFill>
                <a:schemeClr val="bg1"/>
              </a:solidFill>
              <a:effectLst/>
              <a:latin typeface="Calibri" panose="020F0502020204030204" pitchFamily="34" charset="0"/>
              <a:ea typeface="Times New Roman" panose="02020603050405020304" pitchFamily="18" charset="0"/>
            </a:endParaRPr>
          </a:p>
        </p:txBody>
      </p:sp>
      <p:sp>
        <p:nvSpPr>
          <p:cNvPr id="4" name="CuadroTexto 3">
            <a:extLst>
              <a:ext uri="{FF2B5EF4-FFF2-40B4-BE49-F238E27FC236}">
                <a16:creationId xmlns:a16="http://schemas.microsoft.com/office/drawing/2014/main" id="{1A0518C7-024F-A131-ACB7-FE7DEAF3D10D}"/>
              </a:ext>
            </a:extLst>
          </p:cNvPr>
          <p:cNvSpPr txBox="1"/>
          <p:nvPr/>
        </p:nvSpPr>
        <p:spPr>
          <a:xfrm>
            <a:off x="10397238" y="660325"/>
            <a:ext cx="170938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sng" strike="noStrike" kern="1200" cap="none" spc="0" normalizeH="0" baseline="0" noProof="0" dirty="0">
                <a:ln>
                  <a:noFill/>
                </a:ln>
                <a:solidFill>
                  <a:srgbClr val="FFFFFF"/>
                </a:solidFill>
                <a:effectLst/>
                <a:uLnTx/>
                <a:uFillTx/>
                <a:latin typeface="Arial"/>
              </a:rPr>
              <a:t>Random Forest</a:t>
            </a:r>
          </a:p>
        </p:txBody>
      </p:sp>
      <p:pic>
        <p:nvPicPr>
          <p:cNvPr id="6" name="Imagen 5">
            <a:hlinkClick r:id="rId4" action="ppaction://hlinksldjump"/>
            <a:extLst>
              <a:ext uri="{FF2B5EF4-FFF2-40B4-BE49-F238E27FC236}">
                <a16:creationId xmlns:a16="http://schemas.microsoft.com/office/drawing/2014/main" id="{F6D62831-1DE3-67B6-966B-F2DD83CC240C}"/>
              </a:ext>
            </a:extLst>
          </p:cNvPr>
          <p:cNvPicPr>
            <a:picLocks noChangeAspect="1"/>
          </p:cNvPicPr>
          <p:nvPr/>
        </p:nvPicPr>
        <p:blipFill>
          <a:blip r:embed="rId5"/>
          <a:stretch>
            <a:fillRect/>
          </a:stretch>
        </p:blipFill>
        <p:spPr>
          <a:xfrm>
            <a:off x="384259" y="6355408"/>
            <a:ext cx="408467" cy="365792"/>
          </a:xfrm>
          <a:prstGeom prst="rect">
            <a:avLst/>
          </a:prstGeom>
        </p:spPr>
      </p:pic>
    </p:spTree>
    <p:extLst>
      <p:ext uri="{BB962C8B-B14F-4D97-AF65-F5344CB8AC3E}">
        <p14:creationId xmlns:p14="http://schemas.microsoft.com/office/powerpoint/2010/main" val="459412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F06B6CB-78B7-5AFE-62C3-53256AB845A0}"/>
              </a:ext>
            </a:extLst>
          </p:cNvPr>
          <p:cNvPicPr>
            <a:picLocks noChangeAspect="1"/>
          </p:cNvPicPr>
          <p:nvPr/>
        </p:nvPicPr>
        <p:blipFill>
          <a:blip r:embed="rId2"/>
          <a:stretch>
            <a:fillRect/>
          </a:stretch>
        </p:blipFill>
        <p:spPr>
          <a:xfrm>
            <a:off x="0" y="0"/>
            <a:ext cx="12192000" cy="6857999"/>
          </a:xfrm>
          <a:prstGeom prst="rect">
            <a:avLst/>
          </a:prstGeom>
        </p:spPr>
      </p:pic>
      <p:sp>
        <p:nvSpPr>
          <p:cNvPr id="2" name="Marcador de pie de página 1">
            <a:extLst>
              <a:ext uri="{FF2B5EF4-FFF2-40B4-BE49-F238E27FC236}">
                <a16:creationId xmlns:a16="http://schemas.microsoft.com/office/drawing/2014/main" id="{E0E47BAE-E02C-A376-3740-2708728E8F92}"/>
              </a:ext>
            </a:extLst>
          </p:cNvPr>
          <p:cNvSpPr>
            <a:spLocks noGrp="1"/>
          </p:cNvSpPr>
          <p:nvPr>
            <p:ph type="ftr" idx="2"/>
          </p:nvPr>
        </p:nvSpPr>
        <p:spPr/>
        <p:txBody>
          <a:bodyPr/>
          <a:lstStyle/>
          <a:p>
            <a:r>
              <a:rPr lang="es-AR"/>
              <a:t>Manuel Alejandro Ruiz Miranda</a:t>
            </a:r>
          </a:p>
        </p:txBody>
      </p:sp>
      <p:sp>
        <p:nvSpPr>
          <p:cNvPr id="5" name="CuadroTexto 4">
            <a:extLst>
              <a:ext uri="{FF2B5EF4-FFF2-40B4-BE49-F238E27FC236}">
                <a16:creationId xmlns:a16="http://schemas.microsoft.com/office/drawing/2014/main" id="{9CF03FF3-5340-4FC7-745D-037D8B07B716}"/>
              </a:ext>
            </a:extLst>
          </p:cNvPr>
          <p:cNvSpPr txBox="1"/>
          <p:nvPr/>
        </p:nvSpPr>
        <p:spPr>
          <a:xfrm>
            <a:off x="10075985" y="380684"/>
            <a:ext cx="178308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dirty="0">
                <a:ln>
                  <a:noFill/>
                </a:ln>
                <a:solidFill>
                  <a:srgbClr val="FFFFFF"/>
                </a:solidFill>
                <a:effectLst/>
                <a:uLnTx/>
                <a:uFillTx/>
                <a:latin typeface="Arial"/>
              </a:rPr>
              <a:t>Machine learning</a:t>
            </a:r>
          </a:p>
        </p:txBody>
      </p:sp>
      <p:sp>
        <p:nvSpPr>
          <p:cNvPr id="7" name="CuadroTexto 6">
            <a:extLst>
              <a:ext uri="{FF2B5EF4-FFF2-40B4-BE49-F238E27FC236}">
                <a16:creationId xmlns:a16="http://schemas.microsoft.com/office/drawing/2014/main" id="{A702AA9F-D291-D7ED-884A-05030833AE4B}"/>
              </a:ext>
            </a:extLst>
          </p:cNvPr>
          <p:cNvSpPr txBox="1"/>
          <p:nvPr/>
        </p:nvSpPr>
        <p:spPr>
          <a:xfrm>
            <a:off x="524022" y="306279"/>
            <a:ext cx="6196818" cy="3177473"/>
          </a:xfrm>
          <a:prstGeom prst="rect">
            <a:avLst/>
          </a:prstGeom>
          <a:noFill/>
        </p:spPr>
        <p:txBody>
          <a:bodyPr wrap="square">
            <a:spAutoFit/>
          </a:bodyPr>
          <a:lstStyle/>
          <a:p>
            <a:pPr>
              <a:lnSpc>
                <a:spcPct val="105000"/>
              </a:lnSpc>
              <a:spcAft>
                <a:spcPts val="800"/>
              </a:spcAft>
            </a:pPr>
            <a:r>
              <a:rPr lang="es-AR" sz="1100" dirty="0">
                <a:solidFill>
                  <a:schemeClr val="bg1"/>
                </a:solidFill>
                <a:effectLst/>
                <a:latin typeface="Calibri" panose="020F0502020204030204" pitchFamily="34" charset="0"/>
                <a:ea typeface="Times New Roman" panose="02020603050405020304" pitchFamily="18" charset="0"/>
              </a:rPr>
              <a:t> </a:t>
            </a:r>
          </a:p>
          <a:p>
            <a:pPr>
              <a:lnSpc>
                <a:spcPct val="105000"/>
              </a:lnSpc>
              <a:spcAft>
                <a:spcPts val="800"/>
              </a:spcAft>
            </a:pPr>
            <a:r>
              <a:rPr lang="es-AR" sz="1100" b="1" u="sng" dirty="0">
                <a:solidFill>
                  <a:schemeClr val="bg1"/>
                </a:solidFill>
                <a:effectLst/>
                <a:latin typeface="Arial" panose="020B0604020202020204" pitchFamily="34" charset="0"/>
                <a:ea typeface="Times New Roman" panose="02020603050405020304" pitchFamily="18" charset="0"/>
              </a:rPr>
              <a:t>#Crear partición de datos en </a:t>
            </a:r>
            <a:r>
              <a:rPr lang="es-AR" sz="1100" b="1" u="sng" dirty="0" err="1">
                <a:solidFill>
                  <a:schemeClr val="bg1"/>
                </a:solidFill>
                <a:effectLst/>
                <a:latin typeface="Arial" panose="020B0604020202020204" pitchFamily="34" charset="0"/>
                <a:ea typeface="Times New Roman" panose="02020603050405020304" pitchFamily="18" charset="0"/>
              </a:rPr>
              <a:t>train</a:t>
            </a:r>
            <a:r>
              <a:rPr lang="es-AR" sz="1100" b="1" u="sng" dirty="0">
                <a:solidFill>
                  <a:schemeClr val="bg1"/>
                </a:solidFill>
                <a:effectLst/>
                <a:latin typeface="Arial" panose="020B0604020202020204" pitchFamily="34" charset="0"/>
                <a:ea typeface="Times New Roman" panose="02020603050405020304" pitchFamily="18" charset="0"/>
              </a:rPr>
              <a:t> y test:</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s-AR" sz="1100" b="1" dirty="0">
                <a:solidFill>
                  <a:schemeClr val="bg1"/>
                </a:solidFill>
                <a:effectLst/>
                <a:latin typeface="Arial" panose="020B0604020202020204" pitchFamily="34" charset="0"/>
                <a:ea typeface="Times New Roman" panose="02020603050405020304" pitchFamily="18" charset="0"/>
              </a:rPr>
              <a:t>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err="1">
                <a:solidFill>
                  <a:schemeClr val="bg1"/>
                </a:solidFill>
                <a:effectLst/>
                <a:latin typeface="Arial" panose="020B0604020202020204" pitchFamily="34" charset="0"/>
                <a:ea typeface="Times New Roman" panose="02020603050405020304" pitchFamily="18" charset="0"/>
              </a:rPr>
              <a:t>intrain</a:t>
            </a:r>
            <a:r>
              <a:rPr lang="en-US" sz="1200" dirty="0">
                <a:solidFill>
                  <a:schemeClr val="bg1"/>
                </a:solidFill>
                <a:effectLst/>
                <a:latin typeface="Arial" panose="020B0604020202020204" pitchFamily="34" charset="0"/>
                <a:ea typeface="Times New Roman" panose="02020603050405020304" pitchFamily="18" charset="0"/>
              </a:rPr>
              <a:t> &lt;- </a:t>
            </a:r>
            <a:r>
              <a:rPr lang="en-US" sz="1200" dirty="0" err="1">
                <a:solidFill>
                  <a:schemeClr val="bg1"/>
                </a:solidFill>
                <a:effectLst/>
                <a:latin typeface="Arial" panose="020B0604020202020204" pitchFamily="34" charset="0"/>
                <a:ea typeface="Times New Roman" panose="02020603050405020304" pitchFamily="18" charset="0"/>
              </a:rPr>
              <a:t>createDataPartition</a:t>
            </a:r>
            <a:r>
              <a:rPr lang="en-US" sz="1200" dirty="0">
                <a:solidFill>
                  <a:schemeClr val="bg1"/>
                </a:solidFill>
                <a:effectLst/>
                <a:latin typeface="Arial" panose="020B0604020202020204" pitchFamily="34" charset="0"/>
                <a:ea typeface="Times New Roman" panose="02020603050405020304" pitchFamily="18" charset="0"/>
              </a:rPr>
              <a:t>(y = </a:t>
            </a:r>
            <a:r>
              <a:rPr lang="en-US" sz="1200" dirty="0" err="1">
                <a:solidFill>
                  <a:schemeClr val="bg1"/>
                </a:solidFill>
                <a:effectLst/>
                <a:latin typeface="Arial" panose="020B0604020202020204" pitchFamily="34" charset="0"/>
                <a:ea typeface="Times New Roman" panose="02020603050405020304" pitchFamily="18" charset="0"/>
              </a:rPr>
              <a:t>df_preProc$classe,p</a:t>
            </a:r>
            <a:r>
              <a:rPr lang="en-US" sz="1200" dirty="0">
                <a:solidFill>
                  <a:schemeClr val="bg1"/>
                </a:solidFill>
                <a:effectLst/>
                <a:latin typeface="Arial" panose="020B0604020202020204" pitchFamily="34" charset="0"/>
                <a:ea typeface="Times New Roman" panose="02020603050405020304" pitchFamily="18" charset="0"/>
              </a:rPr>
              <a:t> = 0.85,list = F)</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training &lt;- </a:t>
            </a:r>
            <a:r>
              <a:rPr lang="en-US" sz="1200" dirty="0" err="1">
                <a:solidFill>
                  <a:schemeClr val="bg1"/>
                </a:solidFill>
                <a:effectLst/>
                <a:latin typeface="Arial" panose="020B0604020202020204" pitchFamily="34" charset="0"/>
                <a:ea typeface="Times New Roman" panose="02020603050405020304" pitchFamily="18" charset="0"/>
              </a:rPr>
              <a:t>df_preProc</a:t>
            </a:r>
            <a:r>
              <a:rPr lang="en-US" sz="1200" dirty="0">
                <a:solidFill>
                  <a:schemeClr val="bg1"/>
                </a:solidFill>
                <a:effectLst/>
                <a:latin typeface="Arial" panose="020B0604020202020204" pitchFamily="34" charset="0"/>
                <a:ea typeface="Times New Roman" panose="02020603050405020304" pitchFamily="18" charset="0"/>
              </a:rPr>
              <a:t>[</a:t>
            </a:r>
            <a:r>
              <a:rPr lang="en-US" sz="1200" dirty="0" err="1">
                <a:solidFill>
                  <a:schemeClr val="bg1"/>
                </a:solidFill>
                <a:effectLst/>
                <a:latin typeface="Arial" panose="020B0604020202020204" pitchFamily="34" charset="0"/>
                <a:ea typeface="Times New Roman" panose="02020603050405020304" pitchFamily="18" charset="0"/>
              </a:rPr>
              <a:t>intrain</a:t>
            </a:r>
            <a:r>
              <a:rPr lang="en-US" sz="1200" dirty="0">
                <a:solidFill>
                  <a:schemeClr val="bg1"/>
                </a:solidFill>
                <a:effectLst/>
                <a:latin typeface="Arial" panose="020B0604020202020204" pitchFamily="34" charset="0"/>
                <a:ea typeface="Times New Roman" panose="02020603050405020304" pitchFamily="18" charset="0"/>
              </a:rPr>
              <a:t>,]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testing &lt;- </a:t>
            </a:r>
            <a:r>
              <a:rPr lang="en-US" sz="1200" dirty="0" err="1">
                <a:solidFill>
                  <a:schemeClr val="bg1"/>
                </a:solidFill>
                <a:effectLst/>
                <a:latin typeface="Arial" panose="020B0604020202020204" pitchFamily="34" charset="0"/>
                <a:ea typeface="Times New Roman" panose="02020603050405020304" pitchFamily="18" charset="0"/>
              </a:rPr>
              <a:t>df_preProc</a:t>
            </a:r>
            <a:r>
              <a:rPr lang="en-US" sz="1200" dirty="0">
                <a:solidFill>
                  <a:schemeClr val="bg1"/>
                </a:solidFill>
                <a:effectLst/>
                <a:latin typeface="Arial" panose="020B0604020202020204" pitchFamily="34" charset="0"/>
                <a:ea typeface="Times New Roman" panose="02020603050405020304" pitchFamily="18" charset="0"/>
              </a:rPr>
              <a:t>[-</a:t>
            </a:r>
            <a:r>
              <a:rPr lang="en-US" sz="1200" dirty="0" err="1">
                <a:solidFill>
                  <a:schemeClr val="bg1"/>
                </a:solidFill>
                <a:effectLst/>
                <a:latin typeface="Arial" panose="020B0604020202020204" pitchFamily="34" charset="0"/>
                <a:ea typeface="Times New Roman" panose="02020603050405020304" pitchFamily="18" charset="0"/>
              </a:rPr>
              <a:t>intrain</a:t>
            </a:r>
            <a:r>
              <a:rPr lang="en-US" sz="1200" dirty="0">
                <a:solidFill>
                  <a:schemeClr val="bg1"/>
                </a:solidFill>
                <a:effectLst/>
                <a:latin typeface="Arial" panose="020B0604020202020204" pitchFamily="34" charset="0"/>
                <a:ea typeface="Times New Roman" panose="02020603050405020304" pitchFamily="18" charset="0"/>
              </a:rPr>
              <a:t>,]</a:t>
            </a:r>
          </a:p>
          <a:p>
            <a:pPr>
              <a:lnSpc>
                <a:spcPct val="105000"/>
              </a:lnSpc>
              <a:spcAft>
                <a:spcPts val="800"/>
              </a:spcAft>
            </a:pP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a:t>
            </a:r>
            <a:r>
              <a:rPr lang="es-AR" sz="1200" b="1" u="sng" dirty="0">
                <a:solidFill>
                  <a:schemeClr val="bg1"/>
                </a:solidFill>
                <a:effectLst/>
                <a:latin typeface="Arial" panose="020B0604020202020204" pitchFamily="34" charset="0"/>
                <a:ea typeface="Times New Roman" panose="02020603050405020304" pitchFamily="18" charset="0"/>
              </a:rPr>
              <a:t>#Paralelizacion</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s-AR" sz="1200" b="1" dirty="0">
                <a:solidFill>
                  <a:schemeClr val="bg1"/>
                </a:solidFill>
                <a:effectLst/>
                <a:latin typeface="Arial" panose="020B0604020202020204" pitchFamily="34" charset="0"/>
                <a:ea typeface="Times New Roman" panose="02020603050405020304" pitchFamily="18" charset="0"/>
              </a:rPr>
              <a:t> </a:t>
            </a:r>
            <a:r>
              <a:rPr lang="es-AR" sz="1200" dirty="0" err="1">
                <a:solidFill>
                  <a:schemeClr val="bg1"/>
                </a:solidFill>
                <a:effectLst/>
                <a:latin typeface="Arial" panose="020B0604020202020204" pitchFamily="34" charset="0"/>
                <a:ea typeface="Times New Roman" panose="02020603050405020304" pitchFamily="18" charset="0"/>
              </a:rPr>
              <a:t>library</a:t>
            </a:r>
            <a:r>
              <a:rPr lang="es-AR" sz="1200" dirty="0">
                <a:solidFill>
                  <a:schemeClr val="bg1"/>
                </a:solidFill>
                <a:effectLst/>
                <a:latin typeface="Arial" panose="020B0604020202020204" pitchFamily="34" charset="0"/>
                <a:ea typeface="Times New Roman" panose="02020603050405020304" pitchFamily="18" charset="0"/>
              </a:rPr>
              <a:t>(</a:t>
            </a:r>
            <a:r>
              <a:rPr lang="es-AR" sz="1200" dirty="0" err="1">
                <a:solidFill>
                  <a:schemeClr val="bg1"/>
                </a:solidFill>
                <a:effectLst/>
                <a:latin typeface="Arial" panose="020B0604020202020204" pitchFamily="34" charset="0"/>
                <a:ea typeface="Times New Roman" panose="02020603050405020304" pitchFamily="18" charset="0"/>
              </a:rPr>
              <a:t>doParallel</a:t>
            </a:r>
            <a:r>
              <a:rPr lang="es-AR" sz="1200" dirty="0">
                <a:solidFill>
                  <a:schemeClr val="bg1"/>
                </a:solidFill>
                <a:effectLst/>
                <a:latin typeface="Arial" panose="020B0604020202020204" pitchFamily="34" charset="0"/>
                <a:ea typeface="Times New Roman" panose="02020603050405020304" pitchFamily="18" charset="0"/>
              </a:rPr>
              <a:t>)</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s-AR" sz="1200" dirty="0" err="1">
                <a:solidFill>
                  <a:schemeClr val="bg1"/>
                </a:solidFill>
                <a:effectLst/>
                <a:latin typeface="Arial" panose="020B0604020202020204" pitchFamily="34" charset="0"/>
                <a:ea typeface="Times New Roman" panose="02020603050405020304" pitchFamily="18" charset="0"/>
              </a:rPr>
              <a:t>cl</a:t>
            </a:r>
            <a:r>
              <a:rPr lang="es-AR" sz="1200" dirty="0">
                <a:solidFill>
                  <a:schemeClr val="bg1"/>
                </a:solidFill>
                <a:effectLst/>
                <a:latin typeface="Arial" panose="020B0604020202020204" pitchFamily="34" charset="0"/>
                <a:ea typeface="Times New Roman" panose="02020603050405020304" pitchFamily="18" charset="0"/>
              </a:rPr>
              <a:t>=</a:t>
            </a:r>
            <a:r>
              <a:rPr lang="es-AR" sz="1200" dirty="0" err="1">
                <a:solidFill>
                  <a:schemeClr val="bg1"/>
                </a:solidFill>
                <a:effectLst/>
                <a:latin typeface="Arial" panose="020B0604020202020204" pitchFamily="34" charset="0"/>
                <a:ea typeface="Times New Roman" panose="02020603050405020304" pitchFamily="18" charset="0"/>
              </a:rPr>
              <a:t>makePSOCKcluster</a:t>
            </a:r>
            <a:r>
              <a:rPr lang="es-AR" sz="1200" dirty="0">
                <a:solidFill>
                  <a:schemeClr val="bg1"/>
                </a:solidFill>
                <a:effectLst/>
                <a:latin typeface="Arial" panose="020B0604020202020204" pitchFamily="34" charset="0"/>
                <a:ea typeface="Times New Roman" panose="02020603050405020304" pitchFamily="18" charset="0"/>
              </a:rPr>
              <a:t>(5)</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s-AR" sz="1200" dirty="0" err="1">
                <a:solidFill>
                  <a:schemeClr val="bg1"/>
                </a:solidFill>
                <a:effectLst/>
                <a:latin typeface="Arial" panose="020B0604020202020204" pitchFamily="34" charset="0"/>
                <a:ea typeface="Times New Roman" panose="02020603050405020304" pitchFamily="18" charset="0"/>
              </a:rPr>
              <a:t>registerDoParallel</a:t>
            </a:r>
            <a:r>
              <a:rPr lang="es-AR" sz="1200" dirty="0">
                <a:solidFill>
                  <a:schemeClr val="bg1"/>
                </a:solidFill>
                <a:effectLst/>
                <a:latin typeface="Arial" panose="020B0604020202020204" pitchFamily="34" charset="0"/>
                <a:ea typeface="Times New Roman" panose="02020603050405020304" pitchFamily="18" charset="0"/>
              </a:rPr>
              <a:t>(</a:t>
            </a:r>
            <a:r>
              <a:rPr lang="es-AR" sz="1200" dirty="0" err="1">
                <a:solidFill>
                  <a:schemeClr val="bg1"/>
                </a:solidFill>
                <a:effectLst/>
                <a:latin typeface="Arial" panose="020B0604020202020204" pitchFamily="34" charset="0"/>
                <a:ea typeface="Times New Roman" panose="02020603050405020304" pitchFamily="18" charset="0"/>
              </a:rPr>
              <a:t>cl</a:t>
            </a:r>
            <a:r>
              <a:rPr lang="es-AR" sz="1200" dirty="0">
                <a:solidFill>
                  <a:schemeClr val="bg1"/>
                </a:solidFill>
                <a:effectLst/>
                <a:latin typeface="Arial" panose="020B0604020202020204" pitchFamily="34" charset="0"/>
                <a:ea typeface="Times New Roman" panose="02020603050405020304" pitchFamily="18" charset="0"/>
              </a:rPr>
              <a:t>)</a:t>
            </a:r>
            <a:endParaRPr lang="es-AR" sz="1100" dirty="0">
              <a:solidFill>
                <a:schemeClr val="bg1"/>
              </a:solidFill>
              <a:effectLst/>
              <a:latin typeface="Calibri" panose="020F0502020204030204" pitchFamily="34" charset="0"/>
              <a:ea typeface="Times New Roman" panose="02020603050405020304" pitchFamily="18" charset="0"/>
            </a:endParaRPr>
          </a:p>
        </p:txBody>
      </p:sp>
      <p:sp>
        <p:nvSpPr>
          <p:cNvPr id="9" name="CuadroTexto 8">
            <a:extLst>
              <a:ext uri="{FF2B5EF4-FFF2-40B4-BE49-F238E27FC236}">
                <a16:creationId xmlns:a16="http://schemas.microsoft.com/office/drawing/2014/main" id="{81DE3393-6FB1-2CF9-CCC1-7A6E81229CE6}"/>
              </a:ext>
            </a:extLst>
          </p:cNvPr>
          <p:cNvSpPr txBox="1"/>
          <p:nvPr/>
        </p:nvSpPr>
        <p:spPr>
          <a:xfrm>
            <a:off x="524022" y="3705390"/>
            <a:ext cx="6196818" cy="2056140"/>
          </a:xfrm>
          <a:prstGeom prst="rect">
            <a:avLst/>
          </a:prstGeom>
          <a:noFill/>
        </p:spPr>
        <p:txBody>
          <a:bodyPr wrap="square">
            <a:spAutoFit/>
          </a:bodyPr>
          <a:lstStyle/>
          <a:p>
            <a:pPr>
              <a:lnSpc>
                <a:spcPct val="105000"/>
              </a:lnSpc>
              <a:spcAft>
                <a:spcPts val="800"/>
              </a:spcAft>
            </a:pPr>
            <a:r>
              <a:rPr lang="es-AR" sz="1200" b="1" u="sng" dirty="0">
                <a:solidFill>
                  <a:schemeClr val="bg1"/>
                </a:solidFill>
                <a:effectLst/>
                <a:latin typeface="Arial" panose="020B0604020202020204" pitchFamily="34" charset="0"/>
                <a:ea typeface="Times New Roman" panose="02020603050405020304" pitchFamily="18" charset="0"/>
              </a:rPr>
              <a:t>#Modelización</a:t>
            </a:r>
            <a:r>
              <a:rPr lang="es-AR" sz="1200" b="1" dirty="0">
                <a:solidFill>
                  <a:schemeClr val="bg1"/>
                </a:solidFill>
                <a:effectLst/>
                <a:latin typeface="Arial" panose="020B0604020202020204" pitchFamily="34" charset="0"/>
                <a:ea typeface="Times New Roman" panose="02020603050405020304" pitchFamily="18" charset="0"/>
              </a:rPr>
              <a:t>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err="1">
                <a:solidFill>
                  <a:schemeClr val="bg1"/>
                </a:solidFill>
                <a:effectLst/>
                <a:latin typeface="Arial" panose="020B0604020202020204" pitchFamily="34" charset="0"/>
                <a:ea typeface="Times New Roman" panose="02020603050405020304" pitchFamily="18" charset="0"/>
              </a:rPr>
              <a:t>set.seed</a:t>
            </a:r>
            <a:r>
              <a:rPr lang="en-US" sz="1200" dirty="0">
                <a:solidFill>
                  <a:schemeClr val="bg1"/>
                </a:solidFill>
                <a:effectLst/>
                <a:latin typeface="Arial" panose="020B0604020202020204" pitchFamily="34" charset="0"/>
                <a:ea typeface="Times New Roman" panose="02020603050405020304" pitchFamily="18" charset="0"/>
              </a:rPr>
              <a:t>(1235)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err="1">
                <a:solidFill>
                  <a:schemeClr val="bg1"/>
                </a:solidFill>
                <a:effectLst/>
                <a:latin typeface="Arial" panose="020B0604020202020204" pitchFamily="34" charset="0"/>
                <a:ea typeface="Times New Roman" panose="02020603050405020304" pitchFamily="18" charset="0"/>
              </a:rPr>
              <a:t>cross_valid</a:t>
            </a:r>
            <a:r>
              <a:rPr lang="en-US" sz="1200" dirty="0">
                <a:solidFill>
                  <a:schemeClr val="bg1"/>
                </a:solidFill>
                <a:effectLst/>
                <a:latin typeface="Arial" panose="020B0604020202020204" pitchFamily="34" charset="0"/>
                <a:ea typeface="Times New Roman" panose="02020603050405020304" pitchFamily="18" charset="0"/>
              </a:rPr>
              <a:t> &lt;- </a:t>
            </a:r>
            <a:r>
              <a:rPr lang="en-US" sz="1200" dirty="0" err="1">
                <a:solidFill>
                  <a:schemeClr val="bg1"/>
                </a:solidFill>
                <a:effectLst/>
                <a:latin typeface="Arial" panose="020B0604020202020204" pitchFamily="34" charset="0"/>
                <a:ea typeface="Times New Roman" panose="02020603050405020304" pitchFamily="18" charset="0"/>
              </a:rPr>
              <a:t>trainControl</a:t>
            </a:r>
            <a:r>
              <a:rPr lang="en-US" sz="1200" dirty="0">
                <a:solidFill>
                  <a:schemeClr val="bg1"/>
                </a:solidFill>
                <a:effectLst/>
                <a:latin typeface="Arial" panose="020B0604020202020204" pitchFamily="34" charset="0"/>
                <a:ea typeface="Times New Roman" panose="02020603050405020304" pitchFamily="18" charset="0"/>
              </a:rPr>
              <a:t>(method = "</a:t>
            </a:r>
            <a:r>
              <a:rPr lang="en-US" sz="1200" dirty="0" err="1">
                <a:solidFill>
                  <a:schemeClr val="bg1"/>
                </a:solidFill>
                <a:effectLst/>
                <a:latin typeface="Arial" panose="020B0604020202020204" pitchFamily="34" charset="0"/>
                <a:ea typeface="Times New Roman" panose="02020603050405020304" pitchFamily="18" charset="0"/>
              </a:rPr>
              <a:t>repeatedcv</a:t>
            </a:r>
            <a:r>
              <a:rPr lang="en-US" sz="1200" dirty="0">
                <a:solidFill>
                  <a:schemeClr val="bg1"/>
                </a:solidFill>
                <a:effectLst/>
                <a:latin typeface="Arial" panose="020B0604020202020204" pitchFamily="34" charset="0"/>
                <a:ea typeface="Times New Roman" panose="02020603050405020304" pitchFamily="18" charset="0"/>
              </a:rPr>
              <a:t>",</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number = 10,</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repeats = 10)</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err="1">
                <a:solidFill>
                  <a:schemeClr val="bg1"/>
                </a:solidFill>
                <a:effectLst/>
                <a:latin typeface="Arial" panose="020B0604020202020204" pitchFamily="34" charset="0"/>
                <a:ea typeface="Times New Roman" panose="02020603050405020304" pitchFamily="18" charset="0"/>
              </a:rPr>
              <a:t>model_rf</a:t>
            </a:r>
            <a:r>
              <a:rPr lang="en-US" sz="1200" dirty="0">
                <a:solidFill>
                  <a:schemeClr val="bg1"/>
                </a:solidFill>
                <a:effectLst/>
                <a:latin typeface="Arial" panose="020B0604020202020204" pitchFamily="34" charset="0"/>
                <a:ea typeface="Times New Roman" panose="02020603050405020304" pitchFamily="18" charset="0"/>
              </a:rPr>
              <a:t> &lt;- train (</a:t>
            </a:r>
            <a:r>
              <a:rPr lang="en-US" sz="1200" b="1" dirty="0" err="1">
                <a:solidFill>
                  <a:schemeClr val="bg1"/>
                </a:solidFill>
                <a:effectLst/>
                <a:latin typeface="Arial" panose="020B0604020202020204" pitchFamily="34" charset="0"/>
                <a:ea typeface="Times New Roman" panose="02020603050405020304" pitchFamily="18" charset="0"/>
              </a:rPr>
              <a:t>classe</a:t>
            </a:r>
            <a:r>
              <a:rPr lang="en-US" sz="1200" b="1" dirty="0">
                <a:solidFill>
                  <a:schemeClr val="bg1"/>
                </a:solidFill>
                <a:effectLst/>
                <a:latin typeface="Arial" panose="020B0604020202020204" pitchFamily="34" charset="0"/>
                <a:ea typeface="Times New Roman" panose="02020603050405020304" pitchFamily="18" charset="0"/>
              </a:rPr>
              <a:t>~.</a:t>
            </a:r>
            <a:r>
              <a:rPr lang="en-US" sz="1200" dirty="0">
                <a:solidFill>
                  <a:schemeClr val="bg1"/>
                </a:solidFill>
                <a:effectLst/>
                <a:latin typeface="Arial" panose="020B0604020202020204" pitchFamily="34" charset="0"/>
                <a:ea typeface="Times New Roman" panose="02020603050405020304" pitchFamily="18" charset="0"/>
              </a:rPr>
              <a:t>, data = </a:t>
            </a:r>
            <a:r>
              <a:rPr lang="en-US" sz="1200" dirty="0" err="1">
                <a:solidFill>
                  <a:schemeClr val="bg1"/>
                </a:solidFill>
                <a:effectLst/>
                <a:latin typeface="Arial" panose="020B0604020202020204" pitchFamily="34" charset="0"/>
                <a:ea typeface="Times New Roman" panose="02020603050405020304" pitchFamily="18" charset="0"/>
              </a:rPr>
              <a:t>training,method</a:t>
            </a:r>
            <a:r>
              <a:rPr lang="en-US" sz="1200" dirty="0">
                <a:solidFill>
                  <a:schemeClr val="bg1"/>
                </a:solidFill>
                <a:effectLst/>
                <a:latin typeface="Arial" panose="020B0604020202020204" pitchFamily="34" charset="0"/>
                <a:ea typeface="Times New Roman" panose="02020603050405020304" pitchFamily="18" charset="0"/>
              </a:rPr>
              <a:t> = "rf",</a:t>
            </a:r>
            <a:r>
              <a:rPr lang="en-US" sz="1200" dirty="0" err="1">
                <a:solidFill>
                  <a:schemeClr val="bg1"/>
                </a:solidFill>
                <a:effectLst/>
                <a:latin typeface="Arial" panose="020B0604020202020204" pitchFamily="34" charset="0"/>
                <a:ea typeface="Times New Roman" panose="02020603050405020304" pitchFamily="18" charset="0"/>
              </a:rPr>
              <a:t>trControl</a:t>
            </a:r>
            <a:r>
              <a:rPr lang="en-US" sz="1200" dirty="0">
                <a:solidFill>
                  <a:schemeClr val="bg1"/>
                </a:solidFill>
                <a:effectLst/>
                <a:latin typeface="Arial" panose="020B0604020202020204" pitchFamily="34" charset="0"/>
                <a:ea typeface="Times New Roman" panose="02020603050405020304" pitchFamily="18" charset="0"/>
              </a:rPr>
              <a:t> = </a:t>
            </a:r>
            <a:r>
              <a:rPr lang="en-US" sz="1200" dirty="0" err="1">
                <a:solidFill>
                  <a:schemeClr val="bg1"/>
                </a:solidFill>
                <a:effectLst/>
                <a:latin typeface="Arial" panose="020B0604020202020204" pitchFamily="34" charset="0"/>
                <a:ea typeface="Times New Roman" panose="02020603050405020304" pitchFamily="18" charset="0"/>
              </a:rPr>
              <a:t>cross_valid</a:t>
            </a:r>
            <a:r>
              <a:rPr lang="en-US" sz="1200" dirty="0">
                <a:solidFill>
                  <a:schemeClr val="bg1"/>
                </a:solidFill>
                <a:effectLst/>
                <a:latin typeface="Arial" panose="020B0604020202020204" pitchFamily="34" charset="0"/>
                <a:ea typeface="Times New Roman" panose="02020603050405020304" pitchFamily="18" charset="0"/>
              </a:rPr>
              <a:t>)</a:t>
            </a:r>
            <a:endParaRPr lang="es-AR" sz="1100" dirty="0">
              <a:solidFill>
                <a:schemeClr val="bg1"/>
              </a:solidFill>
              <a:effectLst/>
              <a:latin typeface="Calibri" panose="020F0502020204030204" pitchFamily="34" charset="0"/>
              <a:ea typeface="Times New Roman" panose="02020603050405020304" pitchFamily="18" charset="0"/>
            </a:endParaRPr>
          </a:p>
        </p:txBody>
      </p:sp>
      <p:sp>
        <p:nvSpPr>
          <p:cNvPr id="4" name="CuadroTexto 3">
            <a:extLst>
              <a:ext uri="{FF2B5EF4-FFF2-40B4-BE49-F238E27FC236}">
                <a16:creationId xmlns:a16="http://schemas.microsoft.com/office/drawing/2014/main" id="{AFC4AFBE-03AA-6B4D-AD11-C7B0D83FFEE3}"/>
              </a:ext>
            </a:extLst>
          </p:cNvPr>
          <p:cNvSpPr txBox="1"/>
          <p:nvPr/>
        </p:nvSpPr>
        <p:spPr>
          <a:xfrm>
            <a:off x="10397238" y="660325"/>
            <a:ext cx="170938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sng" strike="noStrike" kern="1200" cap="none" spc="0" normalizeH="0" baseline="0" noProof="0" dirty="0">
                <a:ln>
                  <a:noFill/>
                </a:ln>
                <a:solidFill>
                  <a:srgbClr val="FFFFFF"/>
                </a:solidFill>
                <a:effectLst/>
                <a:uLnTx/>
                <a:uFillTx/>
                <a:latin typeface="Arial"/>
              </a:rPr>
              <a:t>Random Forest</a:t>
            </a:r>
          </a:p>
        </p:txBody>
      </p:sp>
      <p:pic>
        <p:nvPicPr>
          <p:cNvPr id="6" name="Imagen 5">
            <a:hlinkClick r:id="rId3" action="ppaction://hlinksldjump"/>
            <a:extLst>
              <a:ext uri="{FF2B5EF4-FFF2-40B4-BE49-F238E27FC236}">
                <a16:creationId xmlns:a16="http://schemas.microsoft.com/office/drawing/2014/main" id="{59E6564A-E320-0BF3-C479-29BF37C8405F}"/>
              </a:ext>
            </a:extLst>
          </p:cNvPr>
          <p:cNvPicPr>
            <a:picLocks noChangeAspect="1"/>
          </p:cNvPicPr>
          <p:nvPr/>
        </p:nvPicPr>
        <p:blipFill>
          <a:blip r:embed="rId4"/>
          <a:stretch>
            <a:fillRect/>
          </a:stretch>
        </p:blipFill>
        <p:spPr>
          <a:xfrm>
            <a:off x="384259" y="6355408"/>
            <a:ext cx="408467" cy="365792"/>
          </a:xfrm>
          <a:prstGeom prst="rect">
            <a:avLst/>
          </a:prstGeom>
        </p:spPr>
      </p:pic>
    </p:spTree>
    <p:extLst>
      <p:ext uri="{BB962C8B-B14F-4D97-AF65-F5344CB8AC3E}">
        <p14:creationId xmlns:p14="http://schemas.microsoft.com/office/powerpoint/2010/main" val="151377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5DB26F46-AA26-9188-07BF-D104655F8995}"/>
              </a:ext>
            </a:extLst>
          </p:cNvPr>
          <p:cNvPicPr>
            <a:picLocks noChangeAspect="1"/>
          </p:cNvPicPr>
          <p:nvPr/>
        </p:nvPicPr>
        <p:blipFill>
          <a:blip r:embed="rId2"/>
          <a:stretch>
            <a:fillRect/>
          </a:stretch>
        </p:blipFill>
        <p:spPr>
          <a:xfrm>
            <a:off x="-300" y="1"/>
            <a:ext cx="12192000" cy="6857999"/>
          </a:xfrm>
          <a:prstGeom prst="rect">
            <a:avLst/>
          </a:prstGeom>
        </p:spPr>
      </p:pic>
      <p:sp>
        <p:nvSpPr>
          <p:cNvPr id="4" name="Marcador de pie de página 3">
            <a:extLst>
              <a:ext uri="{FF2B5EF4-FFF2-40B4-BE49-F238E27FC236}">
                <a16:creationId xmlns:a16="http://schemas.microsoft.com/office/drawing/2014/main" id="{3F05305D-88A5-6139-CC5A-32CEF7C20BB7}"/>
              </a:ext>
            </a:extLst>
          </p:cNvPr>
          <p:cNvSpPr>
            <a:spLocks noGrp="1"/>
          </p:cNvSpPr>
          <p:nvPr>
            <p:ph type="ftr" idx="2"/>
          </p:nvPr>
        </p:nvSpPr>
        <p:spPr/>
        <p:txBody>
          <a:bodyPr/>
          <a:lstStyle/>
          <a:p>
            <a:r>
              <a:rPr lang="es-AR"/>
              <a:t>Manuel Alejandro Ruiz Miranda</a:t>
            </a:r>
          </a:p>
        </p:txBody>
      </p:sp>
      <p:sp>
        <p:nvSpPr>
          <p:cNvPr id="10" name="CuadroTexto 9">
            <a:extLst>
              <a:ext uri="{FF2B5EF4-FFF2-40B4-BE49-F238E27FC236}">
                <a16:creationId xmlns:a16="http://schemas.microsoft.com/office/drawing/2014/main" id="{7AB1C03D-3692-F170-BBB7-864C4618FB4E}"/>
              </a:ext>
            </a:extLst>
          </p:cNvPr>
          <p:cNvSpPr txBox="1"/>
          <p:nvPr/>
        </p:nvSpPr>
        <p:spPr>
          <a:xfrm>
            <a:off x="10104120" y="366616"/>
            <a:ext cx="1769013"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dirty="0">
                <a:ln>
                  <a:noFill/>
                </a:ln>
                <a:solidFill>
                  <a:srgbClr val="FFFFFF"/>
                </a:solidFill>
                <a:effectLst/>
                <a:uLnTx/>
                <a:uFillTx/>
                <a:latin typeface="Arial"/>
              </a:rPr>
              <a:t>Machine learning</a:t>
            </a:r>
          </a:p>
        </p:txBody>
      </p:sp>
      <p:sp>
        <p:nvSpPr>
          <p:cNvPr id="12" name="CuadroTexto 11">
            <a:extLst>
              <a:ext uri="{FF2B5EF4-FFF2-40B4-BE49-F238E27FC236}">
                <a16:creationId xmlns:a16="http://schemas.microsoft.com/office/drawing/2014/main" id="{50B0A455-A757-3AF4-D023-D29D136B895B}"/>
              </a:ext>
            </a:extLst>
          </p:cNvPr>
          <p:cNvSpPr txBox="1"/>
          <p:nvPr/>
        </p:nvSpPr>
        <p:spPr>
          <a:xfrm>
            <a:off x="509954" y="815979"/>
            <a:ext cx="6196818" cy="4724563"/>
          </a:xfrm>
          <a:prstGeom prst="rect">
            <a:avLst/>
          </a:prstGeom>
          <a:noFill/>
        </p:spPr>
        <p:txBody>
          <a:bodyPr wrap="square">
            <a:spAutoFit/>
          </a:bodyPr>
          <a:lstStyle/>
          <a:p>
            <a:pPr>
              <a:lnSpc>
                <a:spcPct val="105000"/>
              </a:lnSpc>
              <a:spcAft>
                <a:spcPts val="800"/>
              </a:spcAft>
            </a:pPr>
            <a:r>
              <a:rPr lang="en-US" sz="1200" b="1" dirty="0">
                <a:solidFill>
                  <a:schemeClr val="bg1"/>
                </a:solidFill>
                <a:effectLst/>
                <a:latin typeface="Arial" panose="020B0604020202020204" pitchFamily="34" charset="0"/>
                <a:ea typeface="Times New Roman" panose="02020603050405020304" pitchFamily="18" charset="0"/>
              </a:rPr>
              <a:t>&gt; </a:t>
            </a:r>
            <a:r>
              <a:rPr lang="en-US" sz="1200" b="1" dirty="0" err="1">
                <a:solidFill>
                  <a:schemeClr val="bg1"/>
                </a:solidFill>
                <a:effectLst/>
                <a:latin typeface="Arial" panose="020B0604020202020204" pitchFamily="34" charset="0"/>
                <a:ea typeface="Times New Roman" panose="02020603050405020304" pitchFamily="18" charset="0"/>
              </a:rPr>
              <a:t>model_rf</a:t>
            </a:r>
            <a:r>
              <a:rPr lang="en-US" sz="1200" b="1" dirty="0">
                <a:solidFill>
                  <a:schemeClr val="bg1"/>
                </a:solidFill>
                <a:effectLst/>
                <a:latin typeface="Arial" panose="020B0604020202020204" pitchFamily="34" charset="0"/>
                <a:ea typeface="Times New Roman" panose="02020603050405020304" pitchFamily="18" charset="0"/>
              </a:rPr>
              <a:t>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Random Forest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16680 samples</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18 predictor</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5 classes: 'A', 'B', 'C', 'D', 'E'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No pre-processing</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Resampling: Cross-Validated (10 fold, repeated 10 times)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Summary of sample sizes: 15010, 15011, 15011, 15011, 15013, 15012, ...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Resampling results across tuning parameters:</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a:t>
            </a:r>
            <a:r>
              <a:rPr lang="en-US" sz="1200" dirty="0" err="1">
                <a:solidFill>
                  <a:schemeClr val="bg1"/>
                </a:solidFill>
                <a:effectLst/>
                <a:latin typeface="Arial" panose="020B0604020202020204" pitchFamily="34" charset="0"/>
                <a:ea typeface="Times New Roman" panose="02020603050405020304" pitchFamily="18" charset="0"/>
              </a:rPr>
              <a:t>mtry</a:t>
            </a:r>
            <a:r>
              <a:rPr lang="en-US" sz="1200" dirty="0">
                <a:solidFill>
                  <a:schemeClr val="bg1"/>
                </a:solidFill>
                <a:effectLst/>
                <a:latin typeface="Arial" panose="020B0604020202020204" pitchFamily="34" charset="0"/>
                <a:ea typeface="Times New Roman" panose="02020603050405020304" pitchFamily="18" charset="0"/>
              </a:rPr>
              <a:t>  Accuracy   Kappa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2    0.9672303  0.9585482</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12    0.9717568  0.9642798</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22    0.9574043  0.9461222</a:t>
            </a:r>
            <a:endParaRPr lang="es-AR" sz="1100" dirty="0">
              <a:solidFill>
                <a:schemeClr val="bg1"/>
              </a:solidFill>
              <a:effectLst/>
              <a:latin typeface="Calibri" panose="020F0502020204030204" pitchFamily="34" charset="0"/>
              <a:ea typeface="Times New Roman" panose="02020603050405020304" pitchFamily="18" charset="0"/>
            </a:endParaRPr>
          </a:p>
        </p:txBody>
      </p:sp>
      <p:sp>
        <p:nvSpPr>
          <p:cNvPr id="2" name="CuadroTexto 1">
            <a:extLst>
              <a:ext uri="{FF2B5EF4-FFF2-40B4-BE49-F238E27FC236}">
                <a16:creationId xmlns:a16="http://schemas.microsoft.com/office/drawing/2014/main" id="{E695B97B-CD58-6E7F-FD30-313B68D7B4C1}"/>
              </a:ext>
            </a:extLst>
          </p:cNvPr>
          <p:cNvSpPr txBox="1"/>
          <p:nvPr/>
        </p:nvSpPr>
        <p:spPr>
          <a:xfrm>
            <a:off x="10397238" y="660325"/>
            <a:ext cx="170938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sng" strike="noStrike" kern="1200" cap="none" spc="0" normalizeH="0" baseline="0" noProof="0" dirty="0">
                <a:ln>
                  <a:noFill/>
                </a:ln>
                <a:solidFill>
                  <a:srgbClr val="FFFFFF"/>
                </a:solidFill>
                <a:effectLst/>
                <a:uLnTx/>
                <a:uFillTx/>
                <a:latin typeface="Arial"/>
              </a:rPr>
              <a:t>Random Forest</a:t>
            </a:r>
          </a:p>
        </p:txBody>
      </p:sp>
      <p:pic>
        <p:nvPicPr>
          <p:cNvPr id="3" name="Imagen 2">
            <a:hlinkClick r:id="rId3" action="ppaction://hlinksldjump"/>
            <a:extLst>
              <a:ext uri="{FF2B5EF4-FFF2-40B4-BE49-F238E27FC236}">
                <a16:creationId xmlns:a16="http://schemas.microsoft.com/office/drawing/2014/main" id="{9BE7C558-F2CB-B469-286F-CE3FE5B4784B}"/>
              </a:ext>
            </a:extLst>
          </p:cNvPr>
          <p:cNvPicPr>
            <a:picLocks noChangeAspect="1"/>
          </p:cNvPicPr>
          <p:nvPr/>
        </p:nvPicPr>
        <p:blipFill>
          <a:blip r:embed="rId4"/>
          <a:stretch>
            <a:fillRect/>
          </a:stretch>
        </p:blipFill>
        <p:spPr>
          <a:xfrm>
            <a:off x="384259" y="6355408"/>
            <a:ext cx="408467" cy="365792"/>
          </a:xfrm>
          <a:prstGeom prst="rect">
            <a:avLst/>
          </a:prstGeom>
        </p:spPr>
      </p:pic>
    </p:spTree>
    <p:extLst>
      <p:ext uri="{BB962C8B-B14F-4D97-AF65-F5344CB8AC3E}">
        <p14:creationId xmlns:p14="http://schemas.microsoft.com/office/powerpoint/2010/main" val="3086937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C2B36B5-3CA7-3C94-FECB-ACB5A967994F}"/>
              </a:ext>
            </a:extLst>
          </p:cNvPr>
          <p:cNvPicPr>
            <a:picLocks noChangeAspect="1"/>
          </p:cNvPicPr>
          <p:nvPr/>
        </p:nvPicPr>
        <p:blipFill>
          <a:blip r:embed="rId2"/>
          <a:stretch>
            <a:fillRect/>
          </a:stretch>
        </p:blipFill>
        <p:spPr>
          <a:xfrm>
            <a:off x="0" y="0"/>
            <a:ext cx="12192000" cy="6857999"/>
          </a:xfrm>
          <a:prstGeom prst="rect">
            <a:avLst/>
          </a:prstGeom>
        </p:spPr>
      </p:pic>
      <p:sp>
        <p:nvSpPr>
          <p:cNvPr id="2" name="Marcador de pie de página 1">
            <a:extLst>
              <a:ext uri="{FF2B5EF4-FFF2-40B4-BE49-F238E27FC236}">
                <a16:creationId xmlns:a16="http://schemas.microsoft.com/office/drawing/2014/main" id="{33C37AC9-5108-F05B-249D-C21AA3ADD437}"/>
              </a:ext>
            </a:extLst>
          </p:cNvPr>
          <p:cNvSpPr>
            <a:spLocks noGrp="1"/>
          </p:cNvSpPr>
          <p:nvPr>
            <p:ph type="ftr" idx="2"/>
          </p:nvPr>
        </p:nvSpPr>
        <p:spPr/>
        <p:txBody>
          <a:bodyPr/>
          <a:lstStyle/>
          <a:p>
            <a:r>
              <a:rPr lang="es-AR"/>
              <a:t>Manuel Alejandro Ruiz Miranda</a:t>
            </a:r>
          </a:p>
        </p:txBody>
      </p:sp>
      <p:sp>
        <p:nvSpPr>
          <p:cNvPr id="5" name="CuadroTexto 4">
            <a:extLst>
              <a:ext uri="{FF2B5EF4-FFF2-40B4-BE49-F238E27FC236}">
                <a16:creationId xmlns:a16="http://schemas.microsoft.com/office/drawing/2014/main" id="{71E08DB0-3F57-7DC7-2CC7-5B602A78A110}"/>
              </a:ext>
            </a:extLst>
          </p:cNvPr>
          <p:cNvSpPr txBox="1"/>
          <p:nvPr/>
        </p:nvSpPr>
        <p:spPr>
          <a:xfrm>
            <a:off x="10104119" y="366616"/>
            <a:ext cx="174087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dirty="0">
                <a:ln>
                  <a:noFill/>
                </a:ln>
                <a:solidFill>
                  <a:srgbClr val="FFFFFF"/>
                </a:solidFill>
                <a:effectLst/>
                <a:uLnTx/>
                <a:uFillTx/>
                <a:latin typeface="Arial"/>
              </a:rPr>
              <a:t>Machine learning</a:t>
            </a:r>
          </a:p>
        </p:txBody>
      </p:sp>
      <p:pic>
        <p:nvPicPr>
          <p:cNvPr id="6" name="Imagen 5">
            <a:extLst>
              <a:ext uri="{FF2B5EF4-FFF2-40B4-BE49-F238E27FC236}">
                <a16:creationId xmlns:a16="http://schemas.microsoft.com/office/drawing/2014/main" id="{DA582E86-A6DD-35D2-392D-A140D66C92FE}"/>
              </a:ext>
            </a:extLst>
          </p:cNvPr>
          <p:cNvPicPr>
            <a:picLocks noChangeAspect="1"/>
          </p:cNvPicPr>
          <p:nvPr/>
        </p:nvPicPr>
        <p:blipFill>
          <a:blip r:link="rId3">
            <a:extLst>
              <a:ext uri="{28A0092B-C50C-407E-A947-70E740481C1C}">
                <a14:useLocalDpi xmlns:a14="http://schemas.microsoft.com/office/drawing/2010/main" val="0"/>
              </a:ext>
            </a:extLst>
          </a:blip>
          <a:srcRect/>
          <a:stretch>
            <a:fillRect/>
          </a:stretch>
        </p:blipFill>
        <p:spPr bwMode="auto">
          <a:xfrm>
            <a:off x="1551989" y="1117428"/>
            <a:ext cx="6724650" cy="4848225"/>
          </a:xfrm>
          <a:prstGeom prst="rect">
            <a:avLst/>
          </a:prstGeom>
          <a:noFill/>
          <a:ln>
            <a:noFill/>
          </a:ln>
        </p:spPr>
      </p:pic>
      <p:sp>
        <p:nvSpPr>
          <p:cNvPr id="4" name="CuadroTexto 3">
            <a:extLst>
              <a:ext uri="{FF2B5EF4-FFF2-40B4-BE49-F238E27FC236}">
                <a16:creationId xmlns:a16="http://schemas.microsoft.com/office/drawing/2014/main" id="{69F928EE-7C5A-8406-FD1E-054AB87BD186}"/>
              </a:ext>
            </a:extLst>
          </p:cNvPr>
          <p:cNvSpPr txBox="1"/>
          <p:nvPr/>
        </p:nvSpPr>
        <p:spPr>
          <a:xfrm>
            <a:off x="10397238" y="660325"/>
            <a:ext cx="170938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sng" strike="noStrike" kern="1200" cap="none" spc="0" normalizeH="0" baseline="0" noProof="0" dirty="0">
                <a:ln>
                  <a:noFill/>
                </a:ln>
                <a:solidFill>
                  <a:srgbClr val="FFFFFF"/>
                </a:solidFill>
                <a:effectLst/>
                <a:uLnTx/>
                <a:uFillTx/>
                <a:latin typeface="Arial"/>
              </a:rPr>
              <a:t>Random Forest</a:t>
            </a:r>
          </a:p>
        </p:txBody>
      </p:sp>
      <p:pic>
        <p:nvPicPr>
          <p:cNvPr id="7" name="Imagen 6">
            <a:hlinkClick r:id="rId4" action="ppaction://hlinksldjump"/>
            <a:extLst>
              <a:ext uri="{FF2B5EF4-FFF2-40B4-BE49-F238E27FC236}">
                <a16:creationId xmlns:a16="http://schemas.microsoft.com/office/drawing/2014/main" id="{CA74F050-E7E4-A22E-0F44-A3B044FFCF34}"/>
              </a:ext>
            </a:extLst>
          </p:cNvPr>
          <p:cNvPicPr>
            <a:picLocks noChangeAspect="1"/>
          </p:cNvPicPr>
          <p:nvPr/>
        </p:nvPicPr>
        <p:blipFill>
          <a:blip r:embed="rId5"/>
          <a:stretch>
            <a:fillRect/>
          </a:stretch>
        </p:blipFill>
        <p:spPr>
          <a:xfrm>
            <a:off x="384259" y="6355408"/>
            <a:ext cx="408467" cy="365792"/>
          </a:xfrm>
          <a:prstGeom prst="rect">
            <a:avLst/>
          </a:prstGeom>
        </p:spPr>
      </p:pic>
    </p:spTree>
    <p:extLst>
      <p:ext uri="{BB962C8B-B14F-4D97-AF65-F5344CB8AC3E}">
        <p14:creationId xmlns:p14="http://schemas.microsoft.com/office/powerpoint/2010/main" val="888522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3F898E2-85B2-1508-D571-7CA01EB71D70}"/>
              </a:ext>
            </a:extLst>
          </p:cNvPr>
          <p:cNvPicPr>
            <a:picLocks noChangeAspect="1"/>
          </p:cNvPicPr>
          <p:nvPr/>
        </p:nvPicPr>
        <p:blipFill>
          <a:blip r:embed="rId2"/>
          <a:stretch>
            <a:fillRect/>
          </a:stretch>
        </p:blipFill>
        <p:spPr>
          <a:xfrm>
            <a:off x="-300" y="0"/>
            <a:ext cx="12192000" cy="6857999"/>
          </a:xfrm>
          <a:prstGeom prst="rect">
            <a:avLst/>
          </a:prstGeom>
        </p:spPr>
      </p:pic>
      <p:sp>
        <p:nvSpPr>
          <p:cNvPr id="2" name="Marcador de pie de página 1">
            <a:extLst>
              <a:ext uri="{FF2B5EF4-FFF2-40B4-BE49-F238E27FC236}">
                <a16:creationId xmlns:a16="http://schemas.microsoft.com/office/drawing/2014/main" id="{424F06BA-EB38-9A0C-0C7E-858B71CD7590}"/>
              </a:ext>
            </a:extLst>
          </p:cNvPr>
          <p:cNvSpPr>
            <a:spLocks noGrp="1"/>
          </p:cNvSpPr>
          <p:nvPr>
            <p:ph type="ftr" idx="2"/>
          </p:nvPr>
        </p:nvSpPr>
        <p:spPr/>
        <p:txBody>
          <a:bodyPr/>
          <a:lstStyle/>
          <a:p>
            <a:r>
              <a:rPr lang="es-AR"/>
              <a:t>Manuel Alejandro Ruiz Miranda</a:t>
            </a:r>
          </a:p>
        </p:txBody>
      </p:sp>
      <p:sp>
        <p:nvSpPr>
          <p:cNvPr id="5" name="CuadroTexto 4">
            <a:extLst>
              <a:ext uri="{FF2B5EF4-FFF2-40B4-BE49-F238E27FC236}">
                <a16:creationId xmlns:a16="http://schemas.microsoft.com/office/drawing/2014/main" id="{2A05DEBD-C541-7DDE-79DC-1B200F019751}"/>
              </a:ext>
            </a:extLst>
          </p:cNvPr>
          <p:cNvSpPr txBox="1"/>
          <p:nvPr/>
        </p:nvSpPr>
        <p:spPr>
          <a:xfrm>
            <a:off x="10160391" y="324413"/>
            <a:ext cx="1769013"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dirty="0">
                <a:ln>
                  <a:noFill/>
                </a:ln>
                <a:solidFill>
                  <a:srgbClr val="FFFFFF"/>
                </a:solidFill>
                <a:effectLst/>
                <a:uLnTx/>
                <a:uFillTx/>
                <a:latin typeface="Arial"/>
              </a:rPr>
              <a:t>Machine learning</a:t>
            </a:r>
          </a:p>
        </p:txBody>
      </p:sp>
      <p:sp>
        <p:nvSpPr>
          <p:cNvPr id="9" name="CuadroTexto 8">
            <a:extLst>
              <a:ext uri="{FF2B5EF4-FFF2-40B4-BE49-F238E27FC236}">
                <a16:creationId xmlns:a16="http://schemas.microsoft.com/office/drawing/2014/main" id="{963A62BD-6430-4F94-C404-371EA172D6D3}"/>
              </a:ext>
            </a:extLst>
          </p:cNvPr>
          <p:cNvSpPr txBox="1"/>
          <p:nvPr/>
        </p:nvSpPr>
        <p:spPr>
          <a:xfrm>
            <a:off x="706902" y="427189"/>
            <a:ext cx="4114440" cy="6047296"/>
          </a:xfrm>
          <a:prstGeom prst="rect">
            <a:avLst/>
          </a:prstGeom>
          <a:noFill/>
        </p:spPr>
        <p:txBody>
          <a:bodyPr wrap="square">
            <a:spAutoFit/>
          </a:bodyPr>
          <a:lstStyle/>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pred &lt;- predict(</a:t>
            </a:r>
            <a:r>
              <a:rPr lang="en-US" sz="1200" dirty="0" err="1">
                <a:solidFill>
                  <a:schemeClr val="bg1"/>
                </a:solidFill>
                <a:effectLst/>
                <a:latin typeface="Arial" panose="020B0604020202020204" pitchFamily="34" charset="0"/>
                <a:ea typeface="Times New Roman" panose="02020603050405020304" pitchFamily="18" charset="0"/>
              </a:rPr>
              <a:t>model_rf,testing</a:t>
            </a:r>
            <a:r>
              <a:rPr lang="en-US" sz="1200" dirty="0">
                <a:solidFill>
                  <a:schemeClr val="bg1"/>
                </a:solidFill>
                <a:effectLst/>
                <a:latin typeface="Arial" panose="020B0604020202020204" pitchFamily="34" charset="0"/>
                <a:ea typeface="Times New Roman" panose="02020603050405020304" pitchFamily="18" charset="0"/>
              </a:rPr>
              <a:t>)</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a:t>
            </a:r>
            <a:r>
              <a:rPr lang="en-US" sz="1200" dirty="0" err="1">
                <a:solidFill>
                  <a:schemeClr val="bg1"/>
                </a:solidFill>
                <a:effectLst/>
                <a:latin typeface="Arial" panose="020B0604020202020204" pitchFamily="34" charset="0"/>
                <a:ea typeface="Times New Roman" panose="02020603050405020304" pitchFamily="18" charset="0"/>
              </a:rPr>
              <a:t>conf_matr</a:t>
            </a:r>
            <a:r>
              <a:rPr lang="en-US" sz="1200" dirty="0">
                <a:solidFill>
                  <a:schemeClr val="bg1"/>
                </a:solidFill>
                <a:effectLst/>
                <a:latin typeface="Arial" panose="020B0604020202020204" pitchFamily="34" charset="0"/>
                <a:ea typeface="Times New Roman" panose="02020603050405020304" pitchFamily="18" charset="0"/>
              </a:rPr>
              <a:t> &lt;- </a:t>
            </a:r>
            <a:r>
              <a:rPr lang="en-US" sz="1200" dirty="0" err="1">
                <a:solidFill>
                  <a:schemeClr val="bg1"/>
                </a:solidFill>
                <a:effectLst/>
                <a:latin typeface="Arial" panose="020B0604020202020204" pitchFamily="34" charset="0"/>
                <a:ea typeface="Times New Roman" panose="02020603050405020304" pitchFamily="18" charset="0"/>
              </a:rPr>
              <a:t>confusionMatrix</a:t>
            </a:r>
            <a:r>
              <a:rPr lang="en-US" sz="1200" dirty="0">
                <a:solidFill>
                  <a:schemeClr val="bg1"/>
                </a:solidFill>
                <a:effectLst/>
                <a:latin typeface="Arial" panose="020B0604020202020204" pitchFamily="34" charset="0"/>
                <a:ea typeface="Times New Roman" panose="02020603050405020304" pitchFamily="18" charset="0"/>
              </a:rPr>
              <a:t>(</a:t>
            </a:r>
            <a:r>
              <a:rPr lang="en-US" sz="1200" dirty="0" err="1">
                <a:solidFill>
                  <a:schemeClr val="bg1"/>
                </a:solidFill>
                <a:effectLst/>
                <a:latin typeface="Arial" panose="020B0604020202020204" pitchFamily="34" charset="0"/>
                <a:ea typeface="Times New Roman" panose="02020603050405020304" pitchFamily="18" charset="0"/>
              </a:rPr>
              <a:t>pred,testing$classe</a:t>
            </a:r>
            <a:r>
              <a:rPr lang="en-US" sz="1200" dirty="0">
                <a:solidFill>
                  <a:schemeClr val="bg1"/>
                </a:solidFill>
                <a:effectLst/>
                <a:latin typeface="Arial" panose="020B0604020202020204" pitchFamily="34" charset="0"/>
                <a:ea typeface="Times New Roman" panose="02020603050405020304" pitchFamily="18" charset="0"/>
              </a:rPr>
              <a:t>)</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a:t>
            </a:r>
            <a:r>
              <a:rPr lang="en-US" sz="1200" b="1" dirty="0">
                <a:solidFill>
                  <a:schemeClr val="bg1"/>
                </a:solidFill>
                <a:effectLst/>
                <a:latin typeface="Arial" panose="020B0604020202020204" pitchFamily="34" charset="0"/>
                <a:ea typeface="Times New Roman" panose="02020603050405020304" pitchFamily="18" charset="0"/>
              </a:rPr>
              <a:t>&gt; </a:t>
            </a:r>
            <a:r>
              <a:rPr lang="en-US" sz="1200" b="1" dirty="0" err="1">
                <a:solidFill>
                  <a:schemeClr val="bg1"/>
                </a:solidFill>
                <a:effectLst/>
                <a:latin typeface="Arial" panose="020B0604020202020204" pitchFamily="34" charset="0"/>
                <a:ea typeface="Times New Roman" panose="02020603050405020304" pitchFamily="18" charset="0"/>
              </a:rPr>
              <a:t>conf_matr</a:t>
            </a:r>
            <a:r>
              <a:rPr lang="en-US" sz="1200" b="1" dirty="0">
                <a:solidFill>
                  <a:schemeClr val="bg1"/>
                </a:solidFill>
                <a:effectLst/>
                <a:latin typeface="Arial" panose="020B0604020202020204" pitchFamily="34" charset="0"/>
                <a:ea typeface="Times New Roman" panose="02020603050405020304" pitchFamily="18" charset="0"/>
              </a:rPr>
              <a:t>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Confusion Matrix and Statistics</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Reference</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Prediction   A   B   C   D   E</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A 826   9   1   0   1</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B   7 549   3   1   1</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C   2   7 506  23   0</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D   1   3   3 456   3</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E   1   1   0   2 536</a:t>
            </a:r>
          </a:p>
          <a:p>
            <a:pPr>
              <a:lnSpc>
                <a:spcPct val="105000"/>
              </a:lnSpc>
              <a:spcAft>
                <a:spcPts val="800"/>
              </a:spcAft>
            </a:pPr>
            <a:r>
              <a:rPr lang="es-AR" sz="1050" dirty="0">
                <a:solidFill>
                  <a:schemeClr val="bg1"/>
                </a:solidFill>
                <a:effectLst/>
                <a:latin typeface="Calibri" panose="020F0502020204030204" pitchFamily="34" charset="0"/>
                <a:ea typeface="Times New Roman" panose="02020603050405020304" pitchFamily="18" charset="0"/>
              </a:rPr>
              <a:t> </a:t>
            </a:r>
            <a:r>
              <a:rPr lang="en-US" sz="1100" b="1" dirty="0">
                <a:solidFill>
                  <a:schemeClr val="bg1"/>
                </a:solidFill>
                <a:effectLst/>
                <a:latin typeface="Arial" panose="020B0604020202020204" pitchFamily="34" charset="0"/>
                <a:ea typeface="Times New Roman" panose="02020603050405020304" pitchFamily="18" charset="0"/>
              </a:rPr>
              <a:t>Overall Statistics</a:t>
            </a:r>
            <a:r>
              <a:rPr lang="en-US" sz="1100" dirty="0">
                <a:solidFill>
                  <a:schemeClr val="bg1"/>
                </a:solidFill>
                <a:effectLst/>
                <a:latin typeface="Arial" panose="020B0604020202020204" pitchFamily="34" charset="0"/>
                <a:ea typeface="Times New Roman" panose="02020603050405020304" pitchFamily="18" charset="0"/>
              </a:rPr>
              <a:t>                                          </a:t>
            </a:r>
            <a:endParaRPr lang="es-AR" sz="105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100" dirty="0">
                <a:solidFill>
                  <a:schemeClr val="bg1"/>
                </a:solidFill>
                <a:effectLst/>
                <a:latin typeface="Arial" panose="020B0604020202020204" pitchFamily="34" charset="0"/>
                <a:ea typeface="Times New Roman" panose="02020603050405020304" pitchFamily="18" charset="0"/>
              </a:rPr>
              <a:t>               Accuracy : 0.9765          </a:t>
            </a:r>
            <a:endParaRPr lang="es-AR" sz="105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100" dirty="0">
                <a:solidFill>
                  <a:schemeClr val="bg1"/>
                </a:solidFill>
                <a:effectLst/>
                <a:latin typeface="Arial" panose="020B0604020202020204" pitchFamily="34" charset="0"/>
                <a:ea typeface="Times New Roman" panose="02020603050405020304" pitchFamily="18" charset="0"/>
              </a:rPr>
              <a:t>                 95% CI : (0.9704, 0.9817)</a:t>
            </a:r>
            <a:endParaRPr lang="es-AR" sz="105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100" dirty="0">
                <a:solidFill>
                  <a:schemeClr val="bg1"/>
                </a:solidFill>
                <a:effectLst/>
                <a:latin typeface="Arial" panose="020B0604020202020204" pitchFamily="34" charset="0"/>
                <a:ea typeface="Times New Roman" panose="02020603050405020304" pitchFamily="18" charset="0"/>
              </a:rPr>
              <a:t>    No Information Rate : 0.2845          </a:t>
            </a:r>
            <a:endParaRPr lang="es-AR" sz="105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100" dirty="0">
                <a:solidFill>
                  <a:schemeClr val="bg1"/>
                </a:solidFill>
                <a:effectLst/>
                <a:latin typeface="Arial" panose="020B0604020202020204" pitchFamily="34" charset="0"/>
                <a:ea typeface="Times New Roman" panose="02020603050405020304" pitchFamily="18" charset="0"/>
              </a:rPr>
              <a:t>    </a:t>
            </a:r>
            <a:r>
              <a:rPr lang="es-AR" sz="1100" dirty="0">
                <a:solidFill>
                  <a:schemeClr val="bg1"/>
                </a:solidFill>
                <a:effectLst/>
                <a:latin typeface="Arial" panose="020B0604020202020204" pitchFamily="34" charset="0"/>
                <a:ea typeface="Times New Roman" panose="02020603050405020304" pitchFamily="18" charset="0"/>
              </a:rPr>
              <a:t>P-</a:t>
            </a:r>
            <a:r>
              <a:rPr lang="es-AR" sz="1100" dirty="0" err="1">
                <a:solidFill>
                  <a:schemeClr val="bg1"/>
                </a:solidFill>
                <a:effectLst/>
                <a:latin typeface="Arial" panose="020B0604020202020204" pitchFamily="34" charset="0"/>
                <a:ea typeface="Times New Roman" panose="02020603050405020304" pitchFamily="18" charset="0"/>
              </a:rPr>
              <a:t>Value</a:t>
            </a:r>
            <a:r>
              <a:rPr lang="es-AR" sz="1100" dirty="0">
                <a:solidFill>
                  <a:schemeClr val="bg1"/>
                </a:solidFill>
                <a:effectLst/>
                <a:latin typeface="Arial" panose="020B0604020202020204" pitchFamily="34" charset="0"/>
                <a:ea typeface="Times New Roman" panose="02020603050405020304" pitchFamily="18" charset="0"/>
              </a:rPr>
              <a:t> [</a:t>
            </a:r>
            <a:r>
              <a:rPr lang="es-AR" sz="1100" dirty="0" err="1">
                <a:solidFill>
                  <a:schemeClr val="bg1"/>
                </a:solidFill>
                <a:effectLst/>
                <a:latin typeface="Arial" panose="020B0604020202020204" pitchFamily="34" charset="0"/>
                <a:ea typeface="Times New Roman" panose="02020603050405020304" pitchFamily="18" charset="0"/>
              </a:rPr>
              <a:t>Acc</a:t>
            </a:r>
            <a:r>
              <a:rPr lang="es-AR" sz="1100" dirty="0">
                <a:solidFill>
                  <a:schemeClr val="bg1"/>
                </a:solidFill>
                <a:effectLst/>
                <a:latin typeface="Arial" panose="020B0604020202020204" pitchFamily="34" charset="0"/>
                <a:ea typeface="Times New Roman" panose="02020603050405020304" pitchFamily="18" charset="0"/>
              </a:rPr>
              <a:t> &gt; NIR] : &lt; 2.2e-16       </a:t>
            </a:r>
            <a:endParaRPr lang="es-AR" sz="105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s-AR" sz="1100" dirty="0">
                <a:solidFill>
                  <a:schemeClr val="bg1"/>
                </a:solidFill>
                <a:effectLst/>
                <a:latin typeface="Arial" panose="020B0604020202020204" pitchFamily="34" charset="0"/>
                <a:ea typeface="Times New Roman" panose="02020603050405020304" pitchFamily="18" charset="0"/>
              </a:rPr>
              <a:t>                                          </a:t>
            </a:r>
            <a:endParaRPr lang="es-AR" sz="105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s-AR" sz="1100" dirty="0">
                <a:solidFill>
                  <a:schemeClr val="bg1"/>
                </a:solidFill>
                <a:effectLst/>
                <a:latin typeface="Arial" panose="020B0604020202020204" pitchFamily="34" charset="0"/>
                <a:ea typeface="Times New Roman" panose="02020603050405020304" pitchFamily="18" charset="0"/>
              </a:rPr>
              <a:t>                  </a:t>
            </a:r>
            <a:r>
              <a:rPr lang="en-US" sz="1100" dirty="0">
                <a:solidFill>
                  <a:schemeClr val="bg1"/>
                </a:solidFill>
                <a:effectLst/>
                <a:latin typeface="Arial" panose="020B0604020202020204" pitchFamily="34" charset="0"/>
                <a:ea typeface="Times New Roman" panose="02020603050405020304" pitchFamily="18" charset="0"/>
              </a:rPr>
              <a:t>Kappa : 0.9703        </a:t>
            </a:r>
            <a:endParaRPr lang="es-AR" sz="105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100" dirty="0">
                <a:solidFill>
                  <a:schemeClr val="bg1"/>
                </a:solidFill>
                <a:effectLst/>
                <a:latin typeface="Arial" panose="020B0604020202020204" pitchFamily="34" charset="0"/>
                <a:ea typeface="Times New Roman" panose="02020603050405020304" pitchFamily="18" charset="0"/>
              </a:rPr>
              <a:t>                                        </a:t>
            </a:r>
            <a:endParaRPr lang="es-AR" sz="105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100" dirty="0">
                <a:solidFill>
                  <a:schemeClr val="bg1"/>
                </a:solidFill>
                <a:effectLst/>
                <a:latin typeface="Arial" panose="020B0604020202020204" pitchFamily="34" charset="0"/>
                <a:ea typeface="Times New Roman" panose="02020603050405020304" pitchFamily="18" charset="0"/>
              </a:rPr>
              <a:t> </a:t>
            </a:r>
            <a:r>
              <a:rPr lang="en-US" sz="1100" dirty="0" err="1">
                <a:solidFill>
                  <a:schemeClr val="bg1"/>
                </a:solidFill>
                <a:effectLst/>
                <a:latin typeface="Arial" panose="020B0604020202020204" pitchFamily="34" charset="0"/>
                <a:ea typeface="Times New Roman" panose="02020603050405020304" pitchFamily="18" charset="0"/>
              </a:rPr>
              <a:t>Mcnemar's</a:t>
            </a:r>
            <a:r>
              <a:rPr lang="en-US" sz="1100" dirty="0">
                <a:solidFill>
                  <a:schemeClr val="bg1"/>
                </a:solidFill>
                <a:effectLst/>
                <a:latin typeface="Arial" panose="020B0604020202020204" pitchFamily="34" charset="0"/>
                <a:ea typeface="Times New Roman" panose="02020603050405020304" pitchFamily="18" charset="0"/>
              </a:rPr>
              <a:t> Test P-Value : NA      </a:t>
            </a:r>
            <a:r>
              <a:rPr lang="en-US" sz="1100" dirty="0">
                <a:effectLst/>
                <a:latin typeface="Arial" panose="020B0604020202020204" pitchFamily="34" charset="0"/>
                <a:ea typeface="Times New Roman" panose="02020603050405020304" pitchFamily="18" charset="0"/>
              </a:rPr>
              <a:t>        </a:t>
            </a:r>
            <a:endParaRPr lang="es-AR" sz="1050" dirty="0">
              <a:effectLst/>
              <a:latin typeface="Calibri" panose="020F0502020204030204" pitchFamily="34" charset="0"/>
              <a:ea typeface="Times New Roman" panose="02020603050405020304" pitchFamily="18" charset="0"/>
            </a:endParaRPr>
          </a:p>
          <a:p>
            <a:pPr>
              <a:lnSpc>
                <a:spcPct val="105000"/>
              </a:lnSpc>
              <a:spcAft>
                <a:spcPts val="800"/>
              </a:spcAft>
            </a:pPr>
            <a:endParaRPr lang="es-AR" sz="1100" dirty="0">
              <a:solidFill>
                <a:schemeClr val="bg1"/>
              </a:solidFill>
              <a:effectLst/>
              <a:latin typeface="Calibri" panose="020F0502020204030204" pitchFamily="34" charset="0"/>
              <a:ea typeface="Times New Roman" panose="02020603050405020304" pitchFamily="18" charset="0"/>
            </a:endParaRPr>
          </a:p>
        </p:txBody>
      </p:sp>
      <p:sp>
        <p:nvSpPr>
          <p:cNvPr id="4" name="CuadroTexto 3">
            <a:extLst>
              <a:ext uri="{FF2B5EF4-FFF2-40B4-BE49-F238E27FC236}">
                <a16:creationId xmlns:a16="http://schemas.microsoft.com/office/drawing/2014/main" id="{EFD2E6FE-97A4-0517-CE23-5B3A07573561}"/>
              </a:ext>
            </a:extLst>
          </p:cNvPr>
          <p:cNvSpPr txBox="1"/>
          <p:nvPr/>
        </p:nvSpPr>
        <p:spPr>
          <a:xfrm>
            <a:off x="10397238" y="660325"/>
            <a:ext cx="170938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sng" strike="noStrike" kern="1200" cap="none" spc="0" normalizeH="0" baseline="0" noProof="0" dirty="0">
                <a:ln>
                  <a:noFill/>
                </a:ln>
                <a:solidFill>
                  <a:srgbClr val="FFFFFF"/>
                </a:solidFill>
                <a:effectLst/>
                <a:uLnTx/>
                <a:uFillTx/>
                <a:latin typeface="Arial"/>
              </a:rPr>
              <a:t>Random Forest</a:t>
            </a:r>
          </a:p>
        </p:txBody>
      </p:sp>
      <p:pic>
        <p:nvPicPr>
          <p:cNvPr id="6" name="Imagen 5">
            <a:hlinkClick r:id="rId3" action="ppaction://hlinksldjump"/>
            <a:extLst>
              <a:ext uri="{FF2B5EF4-FFF2-40B4-BE49-F238E27FC236}">
                <a16:creationId xmlns:a16="http://schemas.microsoft.com/office/drawing/2014/main" id="{4F7B111F-5464-E2EF-B743-3C577C5B6557}"/>
              </a:ext>
            </a:extLst>
          </p:cNvPr>
          <p:cNvPicPr>
            <a:picLocks noChangeAspect="1"/>
          </p:cNvPicPr>
          <p:nvPr/>
        </p:nvPicPr>
        <p:blipFill>
          <a:blip r:embed="rId4"/>
          <a:stretch>
            <a:fillRect/>
          </a:stretch>
        </p:blipFill>
        <p:spPr>
          <a:xfrm>
            <a:off x="384259" y="6355408"/>
            <a:ext cx="408467" cy="365792"/>
          </a:xfrm>
          <a:prstGeom prst="rect">
            <a:avLst/>
          </a:prstGeom>
        </p:spPr>
      </p:pic>
    </p:spTree>
    <p:extLst>
      <p:ext uri="{BB962C8B-B14F-4D97-AF65-F5344CB8AC3E}">
        <p14:creationId xmlns:p14="http://schemas.microsoft.com/office/powerpoint/2010/main" val="2052663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Imagen 18">
            <a:extLst>
              <a:ext uri="{FF2B5EF4-FFF2-40B4-BE49-F238E27FC236}">
                <a16:creationId xmlns:a16="http://schemas.microsoft.com/office/drawing/2014/main" id="{79FC667E-53F6-4F5B-E181-98649B211A3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Marcador de pie de página 10">
            <a:extLst>
              <a:ext uri="{FF2B5EF4-FFF2-40B4-BE49-F238E27FC236}">
                <a16:creationId xmlns:a16="http://schemas.microsoft.com/office/drawing/2014/main" id="{554703D1-452F-29CB-AF37-6AE96ABCC506}"/>
              </a:ext>
            </a:extLst>
          </p:cNvPr>
          <p:cNvSpPr>
            <a:spLocks noGrp="1"/>
          </p:cNvSpPr>
          <p:nvPr>
            <p:ph type="ftr" idx="2"/>
          </p:nvPr>
        </p:nvSpPr>
        <p:spPr/>
        <p:txBody>
          <a:bodyPr/>
          <a:lstStyle/>
          <a:p>
            <a:r>
              <a:rPr lang="es-AR"/>
              <a:t>Manuel Alejandro Ruiz Miranda</a:t>
            </a:r>
          </a:p>
        </p:txBody>
      </p:sp>
      <p:sp>
        <p:nvSpPr>
          <p:cNvPr id="20" name="CuadroTexto 19">
            <a:extLst>
              <a:ext uri="{FF2B5EF4-FFF2-40B4-BE49-F238E27FC236}">
                <a16:creationId xmlns:a16="http://schemas.microsoft.com/office/drawing/2014/main" id="{C42C0A89-82FA-C584-B2E5-5C88C10D3E5C}"/>
              </a:ext>
            </a:extLst>
          </p:cNvPr>
          <p:cNvSpPr txBox="1"/>
          <p:nvPr/>
        </p:nvSpPr>
        <p:spPr>
          <a:xfrm>
            <a:off x="384259" y="304029"/>
            <a:ext cx="3148314" cy="307777"/>
          </a:xfrm>
          <a:prstGeom prst="rect">
            <a:avLst/>
          </a:prstGeom>
          <a:noFill/>
        </p:spPr>
        <p:txBody>
          <a:bodyPr wrap="square" rtlCol="0">
            <a:spAutoFit/>
          </a:bodyPr>
          <a:lstStyle/>
          <a:p>
            <a:r>
              <a:rPr lang="es-AR" sz="1400" b="1" i="1" dirty="0">
                <a:solidFill>
                  <a:schemeClr val="bg1"/>
                </a:solidFill>
              </a:rPr>
              <a:t>Importar Datos, Librerías a Utilizar</a:t>
            </a:r>
          </a:p>
        </p:txBody>
      </p:sp>
      <p:pic>
        <p:nvPicPr>
          <p:cNvPr id="21" name="Imagen 20">
            <a:extLst>
              <a:ext uri="{FF2B5EF4-FFF2-40B4-BE49-F238E27FC236}">
                <a16:creationId xmlns:a16="http://schemas.microsoft.com/office/drawing/2014/main" id="{6BA070D0-48E1-34BF-BA92-5BF6FC2F1297}"/>
              </a:ext>
            </a:extLst>
          </p:cNvPr>
          <p:cNvPicPr>
            <a:picLocks noChangeAspect="1"/>
          </p:cNvPicPr>
          <p:nvPr/>
        </p:nvPicPr>
        <p:blipFill rotWithShape="1">
          <a:blip r:embed="rId4">
            <a:extLst>
              <a:ext uri="{28A0092B-C50C-407E-A947-70E740481C1C}">
                <a14:useLocalDpi xmlns:a14="http://schemas.microsoft.com/office/drawing/2010/main" val="0"/>
              </a:ext>
            </a:extLst>
          </a:blip>
          <a:srcRect l="29868" t="11690" r="29952" b="9391"/>
          <a:stretch/>
        </p:blipFill>
        <p:spPr>
          <a:xfrm>
            <a:off x="6226850" y="868205"/>
            <a:ext cx="5480358" cy="5781474"/>
          </a:xfrm>
          <a:prstGeom prst="rect">
            <a:avLst/>
          </a:prstGeom>
        </p:spPr>
      </p:pic>
      <p:sp>
        <p:nvSpPr>
          <p:cNvPr id="23" name="CuadroTexto 22">
            <a:extLst>
              <a:ext uri="{FF2B5EF4-FFF2-40B4-BE49-F238E27FC236}">
                <a16:creationId xmlns:a16="http://schemas.microsoft.com/office/drawing/2014/main" id="{F5BEF59E-7756-9C1D-ECEB-8AC733F3ABB3}"/>
              </a:ext>
            </a:extLst>
          </p:cNvPr>
          <p:cNvSpPr txBox="1"/>
          <p:nvPr/>
        </p:nvSpPr>
        <p:spPr>
          <a:xfrm>
            <a:off x="6226850" y="160691"/>
            <a:ext cx="2914580" cy="830997"/>
          </a:xfrm>
          <a:prstGeom prst="rect">
            <a:avLst/>
          </a:prstGeom>
          <a:noFill/>
        </p:spPr>
        <p:txBody>
          <a:bodyPr wrap="none" rtlCol="0">
            <a:spAutoFit/>
          </a:bodyPr>
          <a:lstStyle/>
          <a:p>
            <a:r>
              <a:rPr lang="es-AR" sz="1200" b="1" i="1" dirty="0">
                <a:solidFill>
                  <a:schemeClr val="bg1"/>
                </a:solidFill>
              </a:rPr>
              <a:t>Analisis Exploratorio de Datos  , EDA</a:t>
            </a:r>
          </a:p>
          <a:p>
            <a:endParaRPr lang="es-AR" sz="1200" b="1" i="1" dirty="0">
              <a:solidFill>
                <a:schemeClr val="bg1"/>
              </a:solidFill>
            </a:endParaRPr>
          </a:p>
          <a:p>
            <a:r>
              <a:rPr lang="es-AR" sz="1200" b="1" i="1" dirty="0" err="1">
                <a:solidFill>
                  <a:schemeClr val="bg1"/>
                </a:solidFill>
              </a:rPr>
              <a:t>Skim</a:t>
            </a:r>
            <a:r>
              <a:rPr lang="es-AR" sz="1200" b="1" i="1" dirty="0">
                <a:solidFill>
                  <a:schemeClr val="bg1"/>
                </a:solidFill>
              </a:rPr>
              <a:t>(recorridos_2018)</a:t>
            </a:r>
          </a:p>
          <a:p>
            <a:endParaRPr lang="es-AR" sz="1200" dirty="0">
              <a:solidFill>
                <a:schemeClr val="bg1"/>
              </a:solidFill>
            </a:endParaRPr>
          </a:p>
        </p:txBody>
      </p:sp>
      <p:sp>
        <p:nvSpPr>
          <p:cNvPr id="2" name="CuadroTexto 1">
            <a:extLst>
              <a:ext uri="{FF2B5EF4-FFF2-40B4-BE49-F238E27FC236}">
                <a16:creationId xmlns:a16="http://schemas.microsoft.com/office/drawing/2014/main" id="{B854A71A-F95D-5ECD-F9E4-59DDF0B9A8B2}"/>
              </a:ext>
            </a:extLst>
          </p:cNvPr>
          <p:cNvSpPr txBox="1"/>
          <p:nvPr/>
        </p:nvSpPr>
        <p:spPr>
          <a:xfrm>
            <a:off x="262936" y="915835"/>
            <a:ext cx="6090283" cy="4555093"/>
          </a:xfrm>
          <a:prstGeom prst="rect">
            <a:avLst/>
          </a:prstGeom>
          <a:noFill/>
        </p:spPr>
        <p:txBody>
          <a:bodyPr wrap="square" rtlCol="0">
            <a:spAutoFit/>
          </a:bodyPr>
          <a:lstStyle/>
          <a:p>
            <a:r>
              <a:rPr lang="es-AR" sz="1200" dirty="0">
                <a:solidFill>
                  <a:schemeClr val="bg1"/>
                </a:solidFill>
              </a:rPr>
              <a:t>library(</a:t>
            </a:r>
            <a:r>
              <a:rPr lang="es-AR" sz="1200" dirty="0" err="1">
                <a:solidFill>
                  <a:schemeClr val="bg1"/>
                </a:solidFill>
              </a:rPr>
              <a:t>tidyverse</a:t>
            </a:r>
            <a:r>
              <a:rPr lang="es-AR" sz="1200" dirty="0">
                <a:solidFill>
                  <a:schemeClr val="bg1"/>
                </a:solidFill>
              </a:rPr>
              <a:t>)</a:t>
            </a:r>
          </a:p>
          <a:p>
            <a:r>
              <a:rPr lang="es-AR" sz="1200" dirty="0">
                <a:solidFill>
                  <a:schemeClr val="bg1"/>
                </a:solidFill>
              </a:rPr>
              <a:t>library(</a:t>
            </a:r>
            <a:r>
              <a:rPr lang="es-AR" sz="1200" dirty="0" err="1">
                <a:solidFill>
                  <a:schemeClr val="bg1"/>
                </a:solidFill>
              </a:rPr>
              <a:t>skimr</a:t>
            </a:r>
            <a:r>
              <a:rPr lang="es-AR" sz="1200" dirty="0">
                <a:solidFill>
                  <a:schemeClr val="bg1"/>
                </a:solidFill>
              </a:rPr>
              <a:t>)</a:t>
            </a:r>
          </a:p>
          <a:p>
            <a:r>
              <a:rPr lang="es-AR" sz="1200" dirty="0">
                <a:solidFill>
                  <a:schemeClr val="bg1"/>
                </a:solidFill>
              </a:rPr>
              <a:t>library(</a:t>
            </a:r>
            <a:r>
              <a:rPr lang="es-AR" sz="1200" dirty="0" err="1">
                <a:solidFill>
                  <a:schemeClr val="bg1"/>
                </a:solidFill>
              </a:rPr>
              <a:t>lubridate</a:t>
            </a:r>
            <a:r>
              <a:rPr lang="es-AR" sz="1200" dirty="0">
                <a:solidFill>
                  <a:schemeClr val="bg1"/>
                </a:solidFill>
              </a:rPr>
              <a:t>)</a:t>
            </a:r>
          </a:p>
          <a:p>
            <a:r>
              <a:rPr lang="es-AR" sz="1200" dirty="0">
                <a:solidFill>
                  <a:schemeClr val="bg1"/>
                </a:solidFill>
              </a:rPr>
              <a:t>library(</a:t>
            </a:r>
            <a:r>
              <a:rPr lang="es-AR" sz="1200" dirty="0" err="1">
                <a:solidFill>
                  <a:schemeClr val="bg1"/>
                </a:solidFill>
              </a:rPr>
              <a:t>stringr</a:t>
            </a:r>
            <a:r>
              <a:rPr lang="es-AR" sz="1200" dirty="0">
                <a:solidFill>
                  <a:schemeClr val="bg1"/>
                </a:solidFill>
              </a:rPr>
              <a:t>)</a:t>
            </a:r>
          </a:p>
          <a:p>
            <a:r>
              <a:rPr lang="es-AR" sz="1200" dirty="0">
                <a:solidFill>
                  <a:schemeClr val="bg1"/>
                </a:solidFill>
              </a:rPr>
              <a:t>library(ggplot2)</a:t>
            </a:r>
          </a:p>
          <a:p>
            <a:r>
              <a:rPr lang="es-AR" sz="1200" dirty="0">
                <a:solidFill>
                  <a:schemeClr val="bg1"/>
                </a:solidFill>
              </a:rPr>
              <a:t>library(</a:t>
            </a:r>
            <a:r>
              <a:rPr lang="es-AR" sz="1200" dirty="0" err="1">
                <a:solidFill>
                  <a:schemeClr val="bg1"/>
                </a:solidFill>
              </a:rPr>
              <a:t>dplyr</a:t>
            </a:r>
            <a:r>
              <a:rPr lang="es-AR" sz="1200" dirty="0">
                <a:solidFill>
                  <a:schemeClr val="bg1"/>
                </a:solidFill>
              </a:rPr>
              <a:t>)</a:t>
            </a:r>
          </a:p>
          <a:p>
            <a:r>
              <a:rPr lang="es-AR" sz="1200" dirty="0">
                <a:solidFill>
                  <a:schemeClr val="bg1"/>
                </a:solidFill>
              </a:rPr>
              <a:t>library(</a:t>
            </a:r>
            <a:r>
              <a:rPr lang="es-AR" sz="1200" dirty="0" err="1">
                <a:solidFill>
                  <a:schemeClr val="bg1"/>
                </a:solidFill>
              </a:rPr>
              <a:t>sf</a:t>
            </a:r>
            <a:r>
              <a:rPr lang="es-AR" sz="1200" dirty="0">
                <a:solidFill>
                  <a:schemeClr val="bg1"/>
                </a:solidFill>
              </a:rPr>
              <a:t>)</a:t>
            </a:r>
          </a:p>
          <a:p>
            <a:r>
              <a:rPr lang="es-AR" sz="1200" dirty="0">
                <a:solidFill>
                  <a:schemeClr val="bg1"/>
                </a:solidFill>
              </a:rPr>
              <a:t>library(</a:t>
            </a:r>
            <a:r>
              <a:rPr lang="es-AR" sz="1200" dirty="0" err="1">
                <a:solidFill>
                  <a:schemeClr val="bg1"/>
                </a:solidFill>
              </a:rPr>
              <a:t>pyramid</a:t>
            </a:r>
            <a:r>
              <a:rPr lang="es-AR" sz="1200" dirty="0">
                <a:solidFill>
                  <a:schemeClr val="bg1"/>
                </a:solidFill>
              </a:rPr>
              <a:t>)</a:t>
            </a:r>
          </a:p>
          <a:p>
            <a:r>
              <a:rPr lang="es-AR" sz="1200" dirty="0">
                <a:solidFill>
                  <a:schemeClr val="bg1"/>
                </a:solidFill>
              </a:rPr>
              <a:t>library(</a:t>
            </a:r>
            <a:r>
              <a:rPr lang="es-AR" sz="1200" dirty="0" err="1">
                <a:solidFill>
                  <a:schemeClr val="bg1"/>
                </a:solidFill>
              </a:rPr>
              <a:t>leaps</a:t>
            </a:r>
            <a:r>
              <a:rPr lang="es-AR" sz="1200" dirty="0">
                <a:solidFill>
                  <a:schemeClr val="bg1"/>
                </a:solidFill>
              </a:rPr>
              <a:t>)</a:t>
            </a:r>
          </a:p>
          <a:p>
            <a:r>
              <a:rPr lang="es-AR" sz="1200" dirty="0">
                <a:solidFill>
                  <a:schemeClr val="bg1"/>
                </a:solidFill>
              </a:rPr>
              <a:t>library(</a:t>
            </a:r>
            <a:r>
              <a:rPr lang="es-AR" sz="1200" dirty="0" err="1">
                <a:solidFill>
                  <a:schemeClr val="bg1"/>
                </a:solidFill>
              </a:rPr>
              <a:t>utils</a:t>
            </a:r>
            <a:r>
              <a:rPr lang="es-AR" sz="1200" dirty="0">
                <a:solidFill>
                  <a:schemeClr val="bg1"/>
                </a:solidFill>
              </a:rPr>
              <a:t>)</a:t>
            </a:r>
          </a:p>
          <a:p>
            <a:endParaRPr lang="es-AR" sz="1200" dirty="0">
              <a:solidFill>
                <a:schemeClr val="bg1"/>
              </a:solidFill>
            </a:endParaRPr>
          </a:p>
          <a:p>
            <a:r>
              <a:rPr lang="es-AR" sz="1200" dirty="0" err="1">
                <a:solidFill>
                  <a:schemeClr val="bg1"/>
                </a:solidFill>
              </a:rPr>
              <a:t>temp</a:t>
            </a:r>
            <a:r>
              <a:rPr lang="es-AR" sz="1200" dirty="0">
                <a:solidFill>
                  <a:schemeClr val="bg1"/>
                </a:solidFill>
              </a:rPr>
              <a:t> = </a:t>
            </a:r>
            <a:r>
              <a:rPr lang="es-AR" sz="1200" dirty="0" err="1">
                <a:solidFill>
                  <a:schemeClr val="bg1"/>
                </a:solidFill>
              </a:rPr>
              <a:t>tempfile</a:t>
            </a:r>
            <a:r>
              <a:rPr lang="es-AR" sz="1200" dirty="0">
                <a:solidFill>
                  <a:schemeClr val="bg1"/>
                </a:solidFill>
              </a:rPr>
              <a:t>()</a:t>
            </a:r>
          </a:p>
          <a:p>
            <a:endParaRPr lang="es-AR" sz="1200" dirty="0">
              <a:solidFill>
                <a:schemeClr val="bg1"/>
              </a:solidFill>
            </a:endParaRPr>
          </a:p>
          <a:p>
            <a:r>
              <a:rPr lang="es-AR" sz="1200" b="1" i="1" u="none" strike="noStrike" dirty="0" err="1">
                <a:solidFill>
                  <a:schemeClr val="bg1"/>
                </a:solidFill>
                <a:effectLst/>
              </a:rPr>
              <a:t>download.file</a:t>
            </a:r>
            <a:r>
              <a:rPr lang="es-AR" sz="1200" b="1" i="1" u="none" strike="noStrike" dirty="0">
                <a:solidFill>
                  <a:schemeClr val="bg1"/>
                </a:solidFill>
                <a:effectLst/>
              </a:rPr>
              <a:t>('https://cdn.buenosaires.gob.ar/</a:t>
            </a:r>
            <a:r>
              <a:rPr lang="es-AR" sz="1200" b="1" i="1" u="none" strike="noStrike" dirty="0" err="1">
                <a:solidFill>
                  <a:schemeClr val="bg1"/>
                </a:solidFill>
                <a:effectLst/>
              </a:rPr>
              <a:t>datosabiertos</a:t>
            </a:r>
            <a:r>
              <a:rPr lang="es-AR" sz="1200" b="1" i="1" u="none" strike="noStrike" dirty="0">
                <a:solidFill>
                  <a:schemeClr val="bg1"/>
                </a:solidFill>
                <a:effectLst/>
              </a:rPr>
              <a:t>/datasets/</a:t>
            </a:r>
            <a:endParaRPr lang="es-AR" sz="1200" dirty="0">
              <a:solidFill>
                <a:schemeClr val="bg1"/>
              </a:solidFill>
              <a:effectLst/>
            </a:endParaRPr>
          </a:p>
          <a:p>
            <a:r>
              <a:rPr lang="es-AR" sz="1200" b="1" i="1" u="none" strike="noStrike" dirty="0">
                <a:solidFill>
                  <a:schemeClr val="bg1"/>
                </a:solidFill>
                <a:effectLst/>
              </a:rPr>
              <a:t>transporte/bicicletas-publicas/recorridos-realizados-2018.zip',temp)</a:t>
            </a:r>
          </a:p>
          <a:p>
            <a:endParaRPr lang="es-AR" sz="1200" dirty="0">
              <a:solidFill>
                <a:schemeClr val="bg1"/>
              </a:solidFill>
              <a:effectLst/>
            </a:endParaRPr>
          </a:p>
          <a:p>
            <a:r>
              <a:rPr lang="es-AR" sz="1200" b="1" i="1" u="none" strike="noStrike" dirty="0">
                <a:solidFill>
                  <a:schemeClr val="bg1"/>
                </a:solidFill>
                <a:effectLst/>
              </a:rPr>
              <a:t>recorridos_2018 &lt;- </a:t>
            </a:r>
            <a:r>
              <a:rPr lang="es-AR" sz="1200" b="1" i="1" u="none" strike="noStrike" dirty="0" err="1">
                <a:solidFill>
                  <a:schemeClr val="bg1"/>
                </a:solidFill>
                <a:effectLst/>
              </a:rPr>
              <a:t>read_csv</a:t>
            </a:r>
            <a:r>
              <a:rPr lang="es-AR" sz="1200" b="1" i="1" u="none" strike="noStrike" dirty="0">
                <a:solidFill>
                  <a:schemeClr val="bg1"/>
                </a:solidFill>
                <a:effectLst/>
              </a:rPr>
              <a:t>(</a:t>
            </a:r>
            <a:r>
              <a:rPr lang="es-AR" sz="1200" b="1" i="1" u="none" strike="noStrike" dirty="0" err="1">
                <a:solidFill>
                  <a:schemeClr val="bg1"/>
                </a:solidFill>
                <a:effectLst/>
              </a:rPr>
              <a:t>unz</a:t>
            </a:r>
            <a:r>
              <a:rPr lang="es-AR" sz="1200" b="1" i="1" u="none" strike="noStrike" dirty="0">
                <a:solidFill>
                  <a:schemeClr val="bg1"/>
                </a:solidFill>
                <a:effectLst/>
              </a:rPr>
              <a:t>(temp,'recorridos-realizados-2018.csv')) %&gt;% </a:t>
            </a:r>
            <a:endParaRPr lang="es-AR" sz="1200" dirty="0">
              <a:solidFill>
                <a:schemeClr val="bg1"/>
              </a:solidFill>
              <a:effectLst/>
            </a:endParaRPr>
          </a:p>
          <a:p>
            <a:r>
              <a:rPr lang="es-AR" sz="1200" b="1" i="1" u="none" strike="noStrike" dirty="0" err="1">
                <a:solidFill>
                  <a:schemeClr val="bg1"/>
                </a:solidFill>
                <a:effectLst/>
              </a:rPr>
              <a:t>clean_names</a:t>
            </a:r>
            <a:r>
              <a:rPr lang="es-AR" sz="1200" b="1" i="1" u="none" strike="noStrike" dirty="0">
                <a:solidFill>
                  <a:schemeClr val="bg1"/>
                </a:solidFill>
                <a:effectLst/>
              </a:rPr>
              <a:t>()</a:t>
            </a:r>
          </a:p>
          <a:p>
            <a:endParaRPr lang="es-AR" sz="1200" dirty="0">
              <a:solidFill>
                <a:schemeClr val="bg1"/>
              </a:solidFill>
              <a:effectLst/>
            </a:endParaRPr>
          </a:p>
          <a:p>
            <a:r>
              <a:rPr lang="es-AR" sz="1200" b="1" i="1" u="none" strike="noStrike" dirty="0" err="1">
                <a:solidFill>
                  <a:schemeClr val="bg1"/>
                </a:solidFill>
                <a:effectLst/>
              </a:rPr>
              <a:t>lista_usuarios</a:t>
            </a:r>
            <a:r>
              <a:rPr lang="es-AR" sz="1200" b="1" i="1" u="none" strike="noStrike" dirty="0">
                <a:solidFill>
                  <a:schemeClr val="bg1"/>
                </a:solidFill>
                <a:effectLst/>
              </a:rPr>
              <a:t>&lt;-</a:t>
            </a:r>
            <a:r>
              <a:rPr lang="es-AR" sz="1200" b="1" i="1" u="none" strike="noStrike" dirty="0" err="1">
                <a:solidFill>
                  <a:schemeClr val="bg1"/>
                </a:solidFill>
                <a:effectLst/>
              </a:rPr>
              <a:t>map</a:t>
            </a:r>
            <a:r>
              <a:rPr lang="es-AR" sz="1200" b="1" i="1" u="none" strike="noStrike" dirty="0">
                <a:solidFill>
                  <a:schemeClr val="bg1"/>
                </a:solidFill>
                <a:effectLst/>
              </a:rPr>
              <a:t>(2015:2018,~read_csv(paste0("usuarios-</a:t>
            </a:r>
            <a:r>
              <a:rPr lang="es-AR" sz="1200" b="1" i="1" u="none" strike="noStrike" dirty="0" err="1">
                <a:solidFill>
                  <a:schemeClr val="bg1"/>
                </a:solidFill>
                <a:effectLst/>
              </a:rPr>
              <a:t>ecobici</a:t>
            </a:r>
            <a:r>
              <a:rPr lang="es-AR" sz="1200" b="1" i="1" u="none" strike="noStrike" dirty="0">
                <a:solidFill>
                  <a:schemeClr val="bg1"/>
                </a:solidFill>
                <a:effectLst/>
              </a:rPr>
              <a:t>-",.x,".</a:t>
            </a:r>
            <a:r>
              <a:rPr lang="es-AR" sz="1200" b="1" i="1" u="none" strike="noStrike" dirty="0" err="1">
                <a:solidFill>
                  <a:schemeClr val="bg1"/>
                </a:solidFill>
                <a:effectLst/>
              </a:rPr>
              <a:t>csv</a:t>
            </a:r>
            <a:r>
              <a:rPr lang="es-AR" sz="1200" b="1" i="1" u="none" strike="noStrike" dirty="0">
                <a:solidFill>
                  <a:schemeClr val="bg1"/>
                </a:solidFill>
                <a:effectLst/>
              </a:rPr>
              <a:t>")))</a:t>
            </a:r>
          </a:p>
          <a:p>
            <a:r>
              <a:rPr lang="es-AR" sz="1200" b="1" i="1" u="none" strike="noStrike" dirty="0">
                <a:solidFill>
                  <a:schemeClr val="bg1"/>
                </a:solidFill>
                <a:effectLst/>
              </a:rPr>
              <a:t> </a:t>
            </a:r>
            <a:endParaRPr lang="es-AR" sz="1200" dirty="0">
              <a:solidFill>
                <a:schemeClr val="bg1"/>
              </a:solidFill>
              <a:effectLst/>
            </a:endParaRPr>
          </a:p>
          <a:p>
            <a:r>
              <a:rPr lang="es-AR" sz="1200" b="1" i="1" u="none" strike="noStrike" dirty="0" err="1">
                <a:solidFill>
                  <a:schemeClr val="bg1"/>
                </a:solidFill>
                <a:effectLst/>
              </a:rPr>
              <a:t>df_usuarios</a:t>
            </a:r>
            <a:r>
              <a:rPr lang="es-AR" sz="1200" b="1" i="1" u="none" strike="noStrike" dirty="0">
                <a:solidFill>
                  <a:schemeClr val="bg1"/>
                </a:solidFill>
                <a:effectLst/>
              </a:rPr>
              <a:t> &lt;- </a:t>
            </a:r>
            <a:r>
              <a:rPr lang="es-AR" sz="1200" b="1" i="1" u="none" strike="noStrike" dirty="0" err="1">
                <a:solidFill>
                  <a:schemeClr val="bg1"/>
                </a:solidFill>
                <a:effectLst/>
              </a:rPr>
              <a:t>do.call</a:t>
            </a:r>
            <a:r>
              <a:rPr lang="es-AR" sz="1200" b="1" i="1" u="none" strike="noStrike" dirty="0">
                <a:solidFill>
                  <a:schemeClr val="bg1"/>
                </a:solidFill>
                <a:effectLst/>
              </a:rPr>
              <a:t>('</a:t>
            </a:r>
            <a:r>
              <a:rPr lang="es-AR" sz="1200" b="1" i="1" u="none" strike="noStrike" dirty="0" err="1">
                <a:solidFill>
                  <a:schemeClr val="bg1"/>
                </a:solidFill>
                <a:effectLst/>
              </a:rPr>
              <a:t>rbind</a:t>
            </a:r>
            <a:r>
              <a:rPr lang="es-AR" sz="1200" b="1" i="1" u="none" strike="noStrike" dirty="0">
                <a:solidFill>
                  <a:schemeClr val="bg1"/>
                </a:solidFill>
                <a:effectLst/>
              </a:rPr>
              <a:t>', </a:t>
            </a:r>
            <a:r>
              <a:rPr lang="es-AR" sz="1200" b="1" i="1" u="none" strike="noStrike" dirty="0" err="1">
                <a:solidFill>
                  <a:schemeClr val="bg1"/>
                </a:solidFill>
                <a:effectLst/>
              </a:rPr>
              <a:t>lista_usuarios</a:t>
            </a:r>
            <a:r>
              <a:rPr lang="es-AR" sz="1200" b="1" i="1" u="none" strike="noStrike" dirty="0">
                <a:solidFill>
                  <a:schemeClr val="bg1"/>
                </a:solidFill>
                <a:effectLst/>
              </a:rPr>
              <a:t>) </a:t>
            </a:r>
            <a:endParaRPr lang="es-AR" sz="1200" dirty="0">
              <a:solidFill>
                <a:schemeClr val="bg1"/>
              </a:solidFill>
              <a:effectLst/>
            </a:endParaRPr>
          </a:p>
          <a:p>
            <a:endParaRPr lang="es-AR" sz="1200" dirty="0">
              <a:solidFill>
                <a:schemeClr val="bg1"/>
              </a:solidFill>
            </a:endParaRPr>
          </a:p>
          <a:p>
            <a:endParaRPr lang="es-AR" sz="1400" dirty="0">
              <a:solidFill>
                <a:schemeClr val="bg1"/>
              </a:solidFill>
            </a:endParaRPr>
          </a:p>
        </p:txBody>
      </p:sp>
      <p:pic>
        <p:nvPicPr>
          <p:cNvPr id="3" name="Imagen 2">
            <a:hlinkClick r:id="rId5" action="ppaction://hlinksldjump"/>
            <a:extLst>
              <a:ext uri="{FF2B5EF4-FFF2-40B4-BE49-F238E27FC236}">
                <a16:creationId xmlns:a16="http://schemas.microsoft.com/office/drawing/2014/main" id="{06AE238E-3695-F07C-D572-6B8EB53C26F0}"/>
              </a:ext>
            </a:extLst>
          </p:cNvPr>
          <p:cNvPicPr>
            <a:picLocks noChangeAspect="1"/>
          </p:cNvPicPr>
          <p:nvPr/>
        </p:nvPicPr>
        <p:blipFill>
          <a:blip r:embed="rId6"/>
          <a:stretch>
            <a:fillRect/>
          </a:stretch>
        </p:blipFill>
        <p:spPr>
          <a:xfrm>
            <a:off x="384259" y="6355408"/>
            <a:ext cx="408467" cy="365792"/>
          </a:xfrm>
          <a:prstGeom prst="rect">
            <a:avLst/>
          </a:prstGeom>
        </p:spPr>
      </p:pic>
    </p:spTree>
    <p:extLst>
      <p:ext uri="{BB962C8B-B14F-4D97-AF65-F5344CB8AC3E}">
        <p14:creationId xmlns:p14="http://schemas.microsoft.com/office/powerpoint/2010/main" val="1469955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477FE94-0D17-968B-CBFB-A6E3A022FFA2}"/>
              </a:ext>
            </a:extLst>
          </p:cNvPr>
          <p:cNvPicPr>
            <a:picLocks noChangeAspect="1"/>
          </p:cNvPicPr>
          <p:nvPr/>
        </p:nvPicPr>
        <p:blipFill>
          <a:blip r:embed="rId2"/>
          <a:stretch>
            <a:fillRect/>
          </a:stretch>
        </p:blipFill>
        <p:spPr>
          <a:xfrm>
            <a:off x="0" y="0"/>
            <a:ext cx="12192000" cy="6857999"/>
          </a:xfrm>
          <a:prstGeom prst="rect">
            <a:avLst/>
          </a:prstGeom>
        </p:spPr>
      </p:pic>
      <p:sp>
        <p:nvSpPr>
          <p:cNvPr id="2" name="Marcador de pie de página 1">
            <a:extLst>
              <a:ext uri="{FF2B5EF4-FFF2-40B4-BE49-F238E27FC236}">
                <a16:creationId xmlns:a16="http://schemas.microsoft.com/office/drawing/2014/main" id="{D81B0D62-053C-C401-D883-E79B5319C24B}"/>
              </a:ext>
            </a:extLst>
          </p:cNvPr>
          <p:cNvSpPr>
            <a:spLocks noGrp="1"/>
          </p:cNvSpPr>
          <p:nvPr>
            <p:ph type="ftr" idx="2"/>
          </p:nvPr>
        </p:nvSpPr>
        <p:spPr/>
        <p:txBody>
          <a:bodyPr/>
          <a:lstStyle/>
          <a:p>
            <a:r>
              <a:rPr lang="es-AR" dirty="0">
                <a:solidFill>
                  <a:schemeClr val="bg1">
                    <a:lumMod val="95000"/>
                  </a:schemeClr>
                </a:solidFill>
              </a:rPr>
              <a:t>Manuel Alejandro Ruiz Miranda</a:t>
            </a:r>
          </a:p>
        </p:txBody>
      </p:sp>
      <p:sp>
        <p:nvSpPr>
          <p:cNvPr id="5" name="CuadroTexto 4">
            <a:extLst>
              <a:ext uri="{FF2B5EF4-FFF2-40B4-BE49-F238E27FC236}">
                <a16:creationId xmlns:a16="http://schemas.microsoft.com/office/drawing/2014/main" id="{83685E6A-2A9C-20C0-598D-700551E4A408}"/>
              </a:ext>
            </a:extLst>
          </p:cNvPr>
          <p:cNvSpPr txBox="1"/>
          <p:nvPr/>
        </p:nvSpPr>
        <p:spPr>
          <a:xfrm>
            <a:off x="10033781" y="296278"/>
            <a:ext cx="181121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dirty="0">
                <a:ln>
                  <a:noFill/>
                </a:ln>
                <a:solidFill>
                  <a:srgbClr val="FFFFFF"/>
                </a:solidFill>
                <a:effectLst/>
                <a:uLnTx/>
                <a:uFillTx/>
                <a:latin typeface="Arial"/>
              </a:rPr>
              <a:t>Machine learning</a:t>
            </a:r>
          </a:p>
        </p:txBody>
      </p:sp>
      <p:sp>
        <p:nvSpPr>
          <p:cNvPr id="7" name="CuadroTexto 6">
            <a:extLst>
              <a:ext uri="{FF2B5EF4-FFF2-40B4-BE49-F238E27FC236}">
                <a16:creationId xmlns:a16="http://schemas.microsoft.com/office/drawing/2014/main" id="{CFEC2BED-9B81-06FB-666E-EAFE9D76AB49}"/>
              </a:ext>
            </a:extLst>
          </p:cNvPr>
          <p:cNvSpPr txBox="1"/>
          <p:nvPr/>
        </p:nvSpPr>
        <p:spPr>
          <a:xfrm>
            <a:off x="777240" y="604055"/>
            <a:ext cx="6196818" cy="5679760"/>
          </a:xfrm>
          <a:prstGeom prst="rect">
            <a:avLst/>
          </a:prstGeom>
          <a:noFill/>
        </p:spPr>
        <p:txBody>
          <a:bodyPr wrap="square">
            <a:spAutoFit/>
          </a:bodyPr>
          <a:lstStyle/>
          <a:p>
            <a:pPr>
              <a:lnSpc>
                <a:spcPct val="105000"/>
              </a:lnSpc>
              <a:spcAft>
                <a:spcPts val="800"/>
              </a:spcAft>
            </a:pPr>
            <a:r>
              <a:rPr lang="en-US" sz="1200" b="1" dirty="0">
                <a:solidFill>
                  <a:schemeClr val="bg1"/>
                </a:solidFill>
                <a:effectLst/>
                <a:latin typeface="Arial" panose="020B0604020202020204" pitchFamily="34" charset="0"/>
                <a:ea typeface="Times New Roman" panose="02020603050405020304" pitchFamily="18" charset="0"/>
              </a:rPr>
              <a:t>Statistics by Class:</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Class: A Class: B Class: C Class: D Class: E</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Sensitivity            0.9869   0.9649   0.9864   0.9461   0.9908</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Specificity            0.9948   0.9949   0.9868   0.9959   0.9983</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Pos Pred Value    0.9869   0.9786   0.9405   0.9785   0.9926</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Neg Pred Value    0.9948   0.9916   0.9971   0.9895   0.9979</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Prevalence           0.2845   0.1934   0.1744   0.1638   0.1839</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Detection Rate      0.2808   0.1866   0.1720   0.1550   0.1822</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Detection Prevalence   0.2845   0.1907   0.1829   0.1584   0.1835</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Balanced Accuracy      0.9908   0.9799   0.9866   0.9710   0.9945</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n-US" sz="1200" dirty="0">
                <a:solidFill>
                  <a:schemeClr val="bg1"/>
                </a:solidFill>
                <a:effectLst/>
                <a:latin typeface="Arial" panose="020B0604020202020204" pitchFamily="34" charset="0"/>
                <a:ea typeface="Times New Roman" panose="02020603050405020304" pitchFamily="18" charset="0"/>
              </a:rPr>
              <a:t> </a:t>
            </a:r>
            <a:r>
              <a:rPr lang="en-US" sz="1200" b="1" u="sng" dirty="0">
                <a:solidFill>
                  <a:schemeClr val="bg1"/>
                </a:solidFill>
                <a:effectLst/>
                <a:latin typeface="Arial" panose="020B0604020202020204" pitchFamily="34" charset="0"/>
                <a:ea typeface="Times New Roman" panose="02020603050405020304" pitchFamily="18" charset="0"/>
              </a:rPr>
              <a:t>Conclusion:</a:t>
            </a:r>
            <a:r>
              <a:rPr lang="en-US" sz="1200" dirty="0">
                <a:solidFill>
                  <a:schemeClr val="bg1"/>
                </a:solidFill>
                <a:effectLst/>
                <a:latin typeface="Arial" panose="020B0604020202020204" pitchFamily="34" charset="0"/>
                <a:ea typeface="Times New Roman" panose="02020603050405020304" pitchFamily="18" charset="0"/>
              </a:rPr>
              <a:t> </a:t>
            </a:r>
            <a:endParaRPr lang="es-AR" sz="1100" dirty="0">
              <a:solidFill>
                <a:schemeClr val="bg1"/>
              </a:solidFill>
              <a:effectLst/>
              <a:latin typeface="Calibri" panose="020F0502020204030204" pitchFamily="34" charset="0"/>
              <a:ea typeface="Times New Roman" panose="02020603050405020304" pitchFamily="18" charset="0"/>
            </a:endParaRPr>
          </a:p>
          <a:p>
            <a:pPr>
              <a:lnSpc>
                <a:spcPct val="105000"/>
              </a:lnSpc>
              <a:spcAft>
                <a:spcPts val="800"/>
              </a:spcAft>
            </a:pPr>
            <a:r>
              <a:rPr lang="es-AR" sz="1200" dirty="0">
                <a:solidFill>
                  <a:schemeClr val="bg1"/>
                </a:solidFill>
                <a:effectLst/>
                <a:latin typeface="Arial" panose="020B0604020202020204" pitchFamily="34" charset="0"/>
                <a:ea typeface="Times New Roman" panose="02020603050405020304" pitchFamily="18" charset="0"/>
              </a:rPr>
              <a:t>Como resultado de aplicar el algoritmo de Random Forest obtenemos una muy buena performance con un </a:t>
            </a:r>
            <a:r>
              <a:rPr lang="es-AR" sz="1200" dirty="0" err="1">
                <a:solidFill>
                  <a:schemeClr val="bg1"/>
                </a:solidFill>
                <a:effectLst/>
                <a:latin typeface="Arial" panose="020B0604020202020204" pitchFamily="34" charset="0"/>
                <a:ea typeface="Times New Roman" panose="02020603050405020304" pitchFamily="18" charset="0"/>
              </a:rPr>
              <a:t>Accuracy</a:t>
            </a:r>
            <a:r>
              <a:rPr lang="es-AR" sz="1200" dirty="0">
                <a:solidFill>
                  <a:schemeClr val="bg1"/>
                </a:solidFill>
                <a:effectLst/>
                <a:latin typeface="Arial" panose="020B0604020202020204" pitchFamily="34" charset="0"/>
                <a:ea typeface="Times New Roman" panose="02020603050405020304" pitchFamily="18" charset="0"/>
              </a:rPr>
              <a:t> : 0.9765 y  un valor Kappa : 0.9703 ,los cuales indican que el modelo etiqueta correctamente y clasifica con un alto desempeño, también podemos ver que el parámetro optimizable </a:t>
            </a:r>
            <a:r>
              <a:rPr lang="es-AR" sz="1200" dirty="0" err="1">
                <a:solidFill>
                  <a:schemeClr val="bg1"/>
                </a:solidFill>
                <a:effectLst/>
                <a:latin typeface="Arial" panose="020B0604020202020204" pitchFamily="34" charset="0"/>
                <a:ea typeface="Times New Roman" panose="02020603050405020304" pitchFamily="18" charset="0"/>
              </a:rPr>
              <a:t>mtry</a:t>
            </a:r>
            <a:r>
              <a:rPr lang="es-AR" sz="1200" dirty="0">
                <a:solidFill>
                  <a:schemeClr val="bg1"/>
                </a:solidFill>
                <a:effectLst/>
                <a:latin typeface="Arial" panose="020B0604020202020204" pitchFamily="34" charset="0"/>
                <a:ea typeface="Times New Roman" panose="02020603050405020304" pitchFamily="18" charset="0"/>
              </a:rPr>
              <a:t>, indica el número máximo de variables en el modelo creado, alcanza un valor optimo en 12, </a:t>
            </a:r>
            <a:r>
              <a:rPr lang="es-AR" sz="1200" dirty="0" err="1">
                <a:solidFill>
                  <a:schemeClr val="bg1"/>
                </a:solidFill>
                <a:effectLst/>
                <a:latin typeface="Arial" panose="020B0604020202020204" pitchFamily="34" charset="0"/>
                <a:ea typeface="Times New Roman" panose="02020603050405020304" pitchFamily="18" charset="0"/>
              </a:rPr>
              <a:t>caret</a:t>
            </a:r>
            <a:r>
              <a:rPr lang="es-AR" sz="1200" dirty="0">
                <a:solidFill>
                  <a:schemeClr val="bg1"/>
                </a:solidFill>
                <a:effectLst/>
                <a:latin typeface="Arial" panose="020B0604020202020204" pitchFamily="34" charset="0"/>
                <a:ea typeface="Times New Roman" panose="02020603050405020304" pitchFamily="18" charset="0"/>
              </a:rPr>
              <a:t> estima este valor automáticamente. </a:t>
            </a:r>
            <a:r>
              <a:rPr lang="es-AR" sz="1200" dirty="0">
                <a:effectLst/>
                <a:latin typeface="Arial" panose="020B0604020202020204" pitchFamily="34" charset="0"/>
                <a:ea typeface="Times New Roman" panose="02020603050405020304" pitchFamily="18" charset="0"/>
              </a:rPr>
              <a:t>     </a:t>
            </a:r>
          </a:p>
          <a:p>
            <a:pPr>
              <a:lnSpc>
                <a:spcPct val="105000"/>
              </a:lnSpc>
              <a:spcAft>
                <a:spcPts val="800"/>
              </a:spcAft>
            </a:pPr>
            <a:r>
              <a:rPr lang="es-AR" sz="1200" dirty="0">
                <a:solidFill>
                  <a:schemeClr val="bg1">
                    <a:lumMod val="95000"/>
                  </a:schemeClr>
                </a:solidFill>
                <a:effectLst/>
                <a:ea typeface="Times New Roman" panose="02020603050405020304" pitchFamily="18" charset="0"/>
              </a:rPr>
              <a:t>Finalmente tomamos una muestra aleatoria de 20 valores del vector de predicciones</a:t>
            </a:r>
          </a:p>
          <a:p>
            <a:pPr>
              <a:lnSpc>
                <a:spcPct val="105000"/>
              </a:lnSpc>
              <a:spcAft>
                <a:spcPts val="800"/>
              </a:spcAft>
            </a:pPr>
            <a:r>
              <a:rPr lang="es-AR" sz="1200" dirty="0">
                <a:solidFill>
                  <a:schemeClr val="bg1">
                    <a:lumMod val="95000"/>
                  </a:schemeClr>
                </a:solidFill>
                <a:effectLst/>
                <a:ea typeface="Times New Roman" panose="02020603050405020304" pitchFamily="18" charset="0"/>
              </a:rPr>
              <a:t>predicciones &lt;- </a:t>
            </a:r>
            <a:r>
              <a:rPr lang="es-AR" sz="1200" dirty="0" err="1">
                <a:solidFill>
                  <a:schemeClr val="bg1">
                    <a:lumMod val="95000"/>
                  </a:schemeClr>
                </a:solidFill>
                <a:effectLst/>
                <a:ea typeface="Times New Roman" panose="02020603050405020304" pitchFamily="18" charset="0"/>
              </a:rPr>
              <a:t>sample</a:t>
            </a:r>
            <a:r>
              <a:rPr lang="es-AR" sz="1200" dirty="0">
                <a:solidFill>
                  <a:schemeClr val="bg1">
                    <a:lumMod val="95000"/>
                  </a:schemeClr>
                </a:solidFill>
                <a:effectLst/>
                <a:ea typeface="Times New Roman" panose="02020603050405020304" pitchFamily="18" charset="0"/>
              </a:rPr>
              <a:t>(x=</a:t>
            </a:r>
            <a:r>
              <a:rPr lang="es-AR" sz="1200" dirty="0" err="1">
                <a:solidFill>
                  <a:schemeClr val="bg1">
                    <a:lumMod val="95000"/>
                  </a:schemeClr>
                </a:solidFill>
                <a:effectLst/>
                <a:ea typeface="Times New Roman" panose="02020603050405020304" pitchFamily="18" charset="0"/>
              </a:rPr>
              <a:t>pred,size</a:t>
            </a:r>
            <a:r>
              <a:rPr lang="es-AR" sz="1200" dirty="0">
                <a:solidFill>
                  <a:schemeClr val="bg1">
                    <a:lumMod val="95000"/>
                  </a:schemeClr>
                </a:solidFill>
                <a:effectLst/>
                <a:ea typeface="Times New Roman" panose="02020603050405020304" pitchFamily="18" charset="0"/>
              </a:rPr>
              <a:t> = 20)</a:t>
            </a:r>
          </a:p>
          <a:p>
            <a:pPr>
              <a:lnSpc>
                <a:spcPct val="105000"/>
              </a:lnSpc>
              <a:spcAft>
                <a:spcPts val="800"/>
              </a:spcAft>
            </a:pPr>
            <a:endParaRPr lang="es-AR" sz="1100" dirty="0">
              <a:effectLst/>
              <a:latin typeface="Calibri" panose="020F0502020204030204" pitchFamily="34" charset="0"/>
              <a:ea typeface="Times New Roman" panose="02020603050405020304" pitchFamily="18" charset="0"/>
            </a:endParaRPr>
          </a:p>
        </p:txBody>
      </p:sp>
      <p:sp>
        <p:nvSpPr>
          <p:cNvPr id="4" name="CuadroTexto 3">
            <a:extLst>
              <a:ext uri="{FF2B5EF4-FFF2-40B4-BE49-F238E27FC236}">
                <a16:creationId xmlns:a16="http://schemas.microsoft.com/office/drawing/2014/main" id="{B77A5158-E4BF-9B8D-F77F-8CEEBAC9F515}"/>
              </a:ext>
            </a:extLst>
          </p:cNvPr>
          <p:cNvSpPr txBox="1"/>
          <p:nvPr/>
        </p:nvSpPr>
        <p:spPr>
          <a:xfrm>
            <a:off x="10397238" y="660325"/>
            <a:ext cx="170938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1" i="0" u="sng" strike="noStrike" kern="1200" cap="none" spc="0" normalizeH="0" baseline="0" noProof="0" dirty="0">
                <a:ln>
                  <a:noFill/>
                </a:ln>
                <a:solidFill>
                  <a:srgbClr val="FFFFFF"/>
                </a:solidFill>
                <a:effectLst/>
                <a:uLnTx/>
                <a:uFillTx/>
                <a:latin typeface="Arial"/>
              </a:rPr>
              <a:t>Random Forest</a:t>
            </a:r>
          </a:p>
        </p:txBody>
      </p:sp>
      <p:pic>
        <p:nvPicPr>
          <p:cNvPr id="6" name="Imagen 5">
            <a:hlinkClick r:id="rId3" action="ppaction://hlinksldjump"/>
            <a:extLst>
              <a:ext uri="{FF2B5EF4-FFF2-40B4-BE49-F238E27FC236}">
                <a16:creationId xmlns:a16="http://schemas.microsoft.com/office/drawing/2014/main" id="{F080B070-AA9D-EC7B-C5CE-3853BCF776F8}"/>
              </a:ext>
            </a:extLst>
          </p:cNvPr>
          <p:cNvPicPr>
            <a:picLocks noChangeAspect="1"/>
          </p:cNvPicPr>
          <p:nvPr/>
        </p:nvPicPr>
        <p:blipFill>
          <a:blip r:embed="rId4"/>
          <a:stretch>
            <a:fillRect/>
          </a:stretch>
        </p:blipFill>
        <p:spPr>
          <a:xfrm>
            <a:off x="384259" y="6355408"/>
            <a:ext cx="408467" cy="365792"/>
          </a:xfrm>
          <a:prstGeom prst="rect">
            <a:avLst/>
          </a:prstGeom>
        </p:spPr>
      </p:pic>
    </p:spTree>
    <p:extLst>
      <p:ext uri="{BB962C8B-B14F-4D97-AF65-F5344CB8AC3E}">
        <p14:creationId xmlns:p14="http://schemas.microsoft.com/office/powerpoint/2010/main" val="328860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F499F528-7BED-F5B0-4866-D17BC53EC0C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pie de página 1">
            <a:extLst>
              <a:ext uri="{FF2B5EF4-FFF2-40B4-BE49-F238E27FC236}">
                <a16:creationId xmlns:a16="http://schemas.microsoft.com/office/drawing/2014/main" id="{F1535FAC-8758-F025-E4FC-477012AC5204}"/>
              </a:ext>
            </a:extLst>
          </p:cNvPr>
          <p:cNvSpPr>
            <a:spLocks noGrp="1"/>
          </p:cNvSpPr>
          <p:nvPr>
            <p:ph type="ftr" idx="2"/>
          </p:nvPr>
        </p:nvSpPr>
        <p:spPr/>
        <p:txBody>
          <a:bodyPr/>
          <a:lstStyle/>
          <a:p>
            <a:r>
              <a:rPr lang="es-AR" dirty="0"/>
              <a:t>Manuel </a:t>
            </a:r>
            <a:r>
              <a:rPr lang="es-AR" i="1" dirty="0"/>
              <a:t>Alejandro</a:t>
            </a:r>
            <a:r>
              <a:rPr lang="es-AR" dirty="0"/>
              <a:t> Ruiz Miranda</a:t>
            </a:r>
          </a:p>
        </p:txBody>
      </p:sp>
      <p:pic>
        <p:nvPicPr>
          <p:cNvPr id="14" name="Imagen 13">
            <a:extLst>
              <a:ext uri="{FF2B5EF4-FFF2-40B4-BE49-F238E27FC236}">
                <a16:creationId xmlns:a16="http://schemas.microsoft.com/office/drawing/2014/main" id="{02065699-4B07-91B6-E8C8-43B6B2368473}"/>
              </a:ext>
            </a:extLst>
          </p:cNvPr>
          <p:cNvPicPr>
            <a:picLocks noChangeAspect="1"/>
          </p:cNvPicPr>
          <p:nvPr/>
        </p:nvPicPr>
        <p:blipFill>
          <a:blip r:embed="rId4"/>
          <a:stretch>
            <a:fillRect/>
          </a:stretch>
        </p:blipFill>
        <p:spPr>
          <a:xfrm>
            <a:off x="6095700" y="352132"/>
            <a:ext cx="5138446" cy="6186728"/>
          </a:xfrm>
          <a:prstGeom prst="rect">
            <a:avLst/>
          </a:prstGeom>
        </p:spPr>
      </p:pic>
      <p:sp>
        <p:nvSpPr>
          <p:cNvPr id="17" name="CuadroTexto 16">
            <a:extLst>
              <a:ext uri="{FF2B5EF4-FFF2-40B4-BE49-F238E27FC236}">
                <a16:creationId xmlns:a16="http://schemas.microsoft.com/office/drawing/2014/main" id="{469F1A17-D5F6-99A4-60D4-826ECD4DED5E}"/>
              </a:ext>
            </a:extLst>
          </p:cNvPr>
          <p:cNvSpPr txBox="1"/>
          <p:nvPr/>
        </p:nvSpPr>
        <p:spPr>
          <a:xfrm>
            <a:off x="432268" y="155204"/>
            <a:ext cx="3447111" cy="830997"/>
          </a:xfrm>
          <a:prstGeom prst="rect">
            <a:avLst/>
          </a:prstGeom>
          <a:noFill/>
        </p:spPr>
        <p:txBody>
          <a:bodyPr wrap="square" rtlCol="0">
            <a:spAutoFit/>
          </a:bodyPr>
          <a:lstStyle/>
          <a:p>
            <a:pPr algn="just"/>
            <a:r>
              <a:rPr lang="es-AR" sz="1200" b="1" i="1" dirty="0">
                <a:solidFill>
                  <a:schemeClr val="bg1"/>
                </a:solidFill>
              </a:rPr>
              <a:t>Analisis Exploratorio de Datos  , EDA</a:t>
            </a:r>
          </a:p>
          <a:p>
            <a:pPr algn="just"/>
            <a:endParaRPr lang="es-AR" sz="1200" b="1" i="1" dirty="0">
              <a:solidFill>
                <a:schemeClr val="bg1"/>
              </a:solidFill>
            </a:endParaRPr>
          </a:p>
          <a:p>
            <a:endParaRPr lang="es-AR" sz="1200" b="1" i="1" dirty="0">
              <a:solidFill>
                <a:schemeClr val="bg1"/>
              </a:solidFill>
            </a:endParaRPr>
          </a:p>
          <a:p>
            <a:endParaRPr lang="es-AR" sz="1200" dirty="0">
              <a:solidFill>
                <a:schemeClr val="bg1"/>
              </a:solidFill>
            </a:endParaRPr>
          </a:p>
        </p:txBody>
      </p:sp>
      <p:sp>
        <p:nvSpPr>
          <p:cNvPr id="5" name="CuadroTexto 4">
            <a:extLst>
              <a:ext uri="{FF2B5EF4-FFF2-40B4-BE49-F238E27FC236}">
                <a16:creationId xmlns:a16="http://schemas.microsoft.com/office/drawing/2014/main" id="{2724C98B-C5AA-2EC2-3A52-3F256D841872}"/>
              </a:ext>
            </a:extLst>
          </p:cNvPr>
          <p:cNvSpPr txBox="1"/>
          <p:nvPr/>
        </p:nvSpPr>
        <p:spPr>
          <a:xfrm>
            <a:off x="432268" y="698858"/>
            <a:ext cx="5504332" cy="4247317"/>
          </a:xfrm>
          <a:prstGeom prst="rect">
            <a:avLst/>
          </a:prstGeom>
          <a:noFill/>
        </p:spPr>
        <p:txBody>
          <a:bodyPr wrap="square">
            <a:spAutoFit/>
          </a:bodyPr>
          <a:lstStyle/>
          <a:p>
            <a:pPr algn="just"/>
            <a:r>
              <a:rPr lang="es-AR" sz="1200" b="1" dirty="0">
                <a:solidFill>
                  <a:schemeClr val="bg1"/>
                </a:solidFill>
                <a:latin typeface="YAD7QhG2T6o 0"/>
              </a:rPr>
              <a:t>De </a:t>
            </a:r>
            <a:r>
              <a:rPr lang="es-AR" sz="1200" b="1" i="0" u="none" strike="noStrike" dirty="0">
                <a:solidFill>
                  <a:schemeClr val="bg1"/>
                </a:solidFill>
                <a:effectLst/>
              </a:rPr>
              <a:t>lo anterior se desprende que:</a:t>
            </a:r>
            <a:endParaRPr lang="es-AR" sz="1200" dirty="0">
              <a:solidFill>
                <a:schemeClr val="bg1"/>
              </a:solidFill>
              <a:effectLst/>
            </a:endParaRPr>
          </a:p>
          <a:p>
            <a:pPr algn="just">
              <a:buFont typeface="Arial" panose="020B0604020202020204" pitchFamily="34" charset="0"/>
              <a:buChar char="•"/>
            </a:pPr>
            <a:r>
              <a:rPr lang="es-AR" sz="1200" b="0" i="0" u="none" strike="noStrike" dirty="0">
                <a:solidFill>
                  <a:schemeClr val="bg1"/>
                </a:solidFill>
                <a:effectLst/>
              </a:rPr>
              <a:t>El dataset se compone de 16 variables, con 2619968 observaciones.</a:t>
            </a:r>
          </a:p>
          <a:p>
            <a:pPr algn="just">
              <a:buFont typeface="Arial" panose="020B0604020202020204" pitchFamily="34" charset="0"/>
              <a:buChar char="•"/>
            </a:pPr>
            <a:endParaRPr lang="es-AR" sz="1200" dirty="0">
              <a:solidFill>
                <a:schemeClr val="bg1"/>
              </a:solidFill>
            </a:endParaRPr>
          </a:p>
          <a:p>
            <a:pPr algn="just">
              <a:buFont typeface="Arial" panose="020B0604020202020204" pitchFamily="34" charset="0"/>
              <a:buChar char="•"/>
            </a:pPr>
            <a:r>
              <a:rPr lang="es-AR" sz="1200" b="0" i="0" u="none" strike="noStrike" dirty="0">
                <a:solidFill>
                  <a:schemeClr val="bg1"/>
                </a:solidFill>
                <a:effectLst/>
              </a:rPr>
              <a:t>Hay aproximadamente un 3.79% de valores faltantes NA(</a:t>
            </a:r>
            <a:r>
              <a:rPr lang="es-AR" sz="1200" b="0" i="0" u="none" strike="noStrike" dirty="0" err="1">
                <a:solidFill>
                  <a:schemeClr val="bg1"/>
                </a:solidFill>
                <a:effectLst/>
              </a:rPr>
              <a:t>n_missing</a:t>
            </a:r>
            <a:r>
              <a:rPr lang="es-AR" sz="1200" b="0" i="0" u="none" strike="noStrike" dirty="0">
                <a:solidFill>
                  <a:schemeClr val="bg1"/>
                </a:solidFill>
                <a:effectLst/>
              </a:rPr>
              <a:t>).</a:t>
            </a:r>
          </a:p>
          <a:p>
            <a:pPr algn="just">
              <a:buFont typeface="Arial" panose="020B0604020202020204" pitchFamily="34" charset="0"/>
              <a:buChar char="•"/>
            </a:pPr>
            <a:endParaRPr lang="es-AR" sz="1200" dirty="0">
              <a:solidFill>
                <a:schemeClr val="bg1"/>
              </a:solidFill>
            </a:endParaRPr>
          </a:p>
          <a:p>
            <a:pPr algn="just">
              <a:buFont typeface="Arial" panose="020B0604020202020204" pitchFamily="34" charset="0"/>
              <a:buChar char="•"/>
            </a:pPr>
            <a:r>
              <a:rPr lang="es-AR" sz="1200" b="0" i="0" u="none" strike="noStrike" dirty="0">
                <a:solidFill>
                  <a:schemeClr val="bg1"/>
                </a:solidFill>
                <a:effectLst/>
              </a:rPr>
              <a:t>Los mismos no son consecutivos, representan una cantidad minoritaria, por estas razones los voy a eliminar del Dataframe.</a:t>
            </a:r>
          </a:p>
          <a:p>
            <a:pPr algn="just">
              <a:buFont typeface="Arial" panose="020B0604020202020204" pitchFamily="34" charset="0"/>
              <a:buChar char="•"/>
            </a:pPr>
            <a:endParaRPr lang="es-AR" sz="1200" dirty="0">
              <a:solidFill>
                <a:schemeClr val="bg1"/>
              </a:solidFill>
            </a:endParaRPr>
          </a:p>
          <a:p>
            <a:pPr algn="just">
              <a:buFont typeface="Arial" panose="020B0604020202020204" pitchFamily="34" charset="0"/>
              <a:buChar char="•"/>
            </a:pPr>
            <a:r>
              <a:rPr lang="es-AR" sz="1200" b="0" i="0" u="none" strike="noStrike" dirty="0">
                <a:solidFill>
                  <a:schemeClr val="bg1"/>
                </a:solidFill>
                <a:effectLst/>
              </a:rPr>
              <a:t>Tenemos una representatividad superior al 90 % ,96.21%</a:t>
            </a:r>
          </a:p>
          <a:p>
            <a:pPr algn="just">
              <a:buFont typeface="Arial" panose="020B0604020202020204" pitchFamily="34" charset="0"/>
              <a:buChar char="•"/>
            </a:pPr>
            <a:endParaRPr lang="es-AR" sz="1200" dirty="0">
              <a:solidFill>
                <a:schemeClr val="bg1"/>
              </a:solidFill>
            </a:endParaRPr>
          </a:p>
          <a:p>
            <a:pPr algn="just">
              <a:buFont typeface="Arial" panose="020B0604020202020204" pitchFamily="34" charset="0"/>
              <a:buChar char="•"/>
            </a:pPr>
            <a:r>
              <a:rPr lang="es-AR" sz="1200" b="0" i="0" u="none" strike="noStrike" dirty="0">
                <a:solidFill>
                  <a:schemeClr val="bg1"/>
                </a:solidFill>
                <a:effectLst/>
              </a:rPr>
              <a:t>Hay datos que tienen tipos erróneos ,no corresponden al tipo de variable ,por ejemplo, las fechas ,genero usuario , son tipo carácter.</a:t>
            </a:r>
          </a:p>
          <a:p>
            <a:pPr algn="just"/>
            <a:endParaRPr lang="es-AR" sz="1200" dirty="0">
              <a:solidFill>
                <a:schemeClr val="bg1"/>
              </a:solidFill>
            </a:endParaRPr>
          </a:p>
          <a:p>
            <a:pPr algn="just">
              <a:buFont typeface="Arial" panose="020B0604020202020204" pitchFamily="34" charset="0"/>
              <a:buChar char="•"/>
            </a:pPr>
            <a:r>
              <a:rPr lang="es-AR" sz="1200" b="0" i="0" u="none" strike="noStrike" dirty="0">
                <a:solidFill>
                  <a:schemeClr val="bg1"/>
                </a:solidFill>
                <a:effectLst/>
              </a:rPr>
              <a:t>Se deben aplicar cambios de tipo a las variables necesarias, para asegurar una coherencia en el análisis</a:t>
            </a:r>
          </a:p>
          <a:p>
            <a:pPr algn="just">
              <a:buFont typeface="Arial" panose="020B0604020202020204" pitchFamily="34" charset="0"/>
              <a:buChar char="•"/>
            </a:pPr>
            <a:endParaRPr lang="es-AR" sz="1200" dirty="0">
              <a:solidFill>
                <a:schemeClr val="bg1"/>
              </a:solidFill>
            </a:endParaRPr>
          </a:p>
          <a:p>
            <a:pPr algn="just">
              <a:buFont typeface="Arial" panose="020B0604020202020204" pitchFamily="34" charset="0"/>
              <a:buChar char="•"/>
            </a:pPr>
            <a:r>
              <a:rPr lang="es-AR" sz="1200" b="0" i="0" u="none" strike="noStrike" dirty="0">
                <a:solidFill>
                  <a:schemeClr val="bg1"/>
                </a:solidFill>
                <a:effectLst/>
              </a:rPr>
              <a:t>La gran mayoría de los datos se distribuyen entre el percentil p50 y el p100</a:t>
            </a:r>
          </a:p>
          <a:p>
            <a:pPr algn="just">
              <a:buFont typeface="Arial" panose="020B0604020202020204" pitchFamily="34" charset="0"/>
              <a:buChar char="•"/>
            </a:pPr>
            <a:endParaRPr lang="es-AR" sz="1200" dirty="0">
              <a:solidFill>
                <a:schemeClr val="bg1"/>
              </a:solidFill>
            </a:endParaRPr>
          </a:p>
          <a:p>
            <a:pPr algn="just"/>
            <a:r>
              <a:rPr lang="es-AR" sz="1400" b="1" i="1" u="none" strike="noStrike" dirty="0">
                <a:solidFill>
                  <a:schemeClr val="bg1"/>
                </a:solidFill>
                <a:effectLst/>
              </a:rPr>
              <a:t>recorridos_2018&lt;-recorridos_2018%&gt;% </a:t>
            </a:r>
            <a:r>
              <a:rPr lang="es-AR" sz="1400" b="1" i="1" u="none" strike="noStrike" dirty="0" err="1">
                <a:solidFill>
                  <a:schemeClr val="bg1"/>
                </a:solidFill>
                <a:effectLst/>
              </a:rPr>
              <a:t>filter</a:t>
            </a:r>
            <a:r>
              <a:rPr lang="es-AR" sz="1400" b="1" i="1" u="none" strike="noStrike" dirty="0">
                <a:solidFill>
                  <a:schemeClr val="bg1"/>
                </a:solidFill>
                <a:effectLst/>
              </a:rPr>
              <a:t>(</a:t>
            </a:r>
            <a:r>
              <a:rPr lang="es-AR" sz="1400" b="1" i="1" u="none" strike="noStrike" dirty="0" err="1">
                <a:solidFill>
                  <a:schemeClr val="bg1"/>
                </a:solidFill>
                <a:effectLst/>
              </a:rPr>
              <a:t>complete.cases</a:t>
            </a:r>
            <a:r>
              <a:rPr lang="es-AR" sz="1400" b="1" i="1" u="none" strike="noStrike" dirty="0">
                <a:solidFill>
                  <a:schemeClr val="bg1"/>
                </a:solidFill>
                <a:effectLst/>
              </a:rPr>
              <a:t>(.))</a:t>
            </a:r>
          </a:p>
          <a:p>
            <a:pPr algn="just"/>
            <a:endParaRPr lang="es-AR" sz="1400" b="1" i="1" u="none" strike="noStrike" dirty="0">
              <a:solidFill>
                <a:schemeClr val="bg1"/>
              </a:solidFill>
              <a:effectLst/>
            </a:endParaRPr>
          </a:p>
          <a:p>
            <a:pPr algn="just"/>
            <a:r>
              <a:rPr lang="es-AR" sz="1200" b="1" i="0" u="none" strike="noStrike" dirty="0">
                <a:solidFill>
                  <a:schemeClr val="bg1"/>
                </a:solidFill>
                <a:effectLst/>
              </a:rPr>
              <a:t>,</a:t>
            </a:r>
            <a:r>
              <a:rPr lang="es-AR" sz="1200" b="0" i="0" u="none" strike="noStrike" dirty="0">
                <a:solidFill>
                  <a:schemeClr val="bg1"/>
                </a:solidFill>
                <a:effectLst/>
              </a:rPr>
              <a:t>con esta instrucción excluyo los valores </a:t>
            </a:r>
            <a:r>
              <a:rPr lang="es-AR" sz="1200" b="0" i="0" u="none" strike="noStrike" dirty="0" err="1">
                <a:solidFill>
                  <a:schemeClr val="bg1"/>
                </a:solidFill>
                <a:effectLst/>
              </a:rPr>
              <a:t>Na</a:t>
            </a:r>
            <a:r>
              <a:rPr lang="es-AR" sz="1200" b="0" i="0" u="none" strike="noStrike" dirty="0">
                <a:solidFill>
                  <a:schemeClr val="bg1"/>
                </a:solidFill>
                <a:effectLst/>
              </a:rPr>
              <a:t> del Dataframe</a:t>
            </a:r>
            <a:endParaRPr lang="es-AR" sz="1200" dirty="0">
              <a:solidFill>
                <a:schemeClr val="bg1"/>
              </a:solidFill>
              <a:effectLst/>
            </a:endParaRPr>
          </a:p>
        </p:txBody>
      </p:sp>
      <p:sp>
        <p:nvSpPr>
          <p:cNvPr id="7" name="CuadroTexto 6">
            <a:extLst>
              <a:ext uri="{FF2B5EF4-FFF2-40B4-BE49-F238E27FC236}">
                <a16:creationId xmlns:a16="http://schemas.microsoft.com/office/drawing/2014/main" id="{3EC311CD-5798-13E7-39EE-AA044CBABFF3}"/>
              </a:ext>
            </a:extLst>
          </p:cNvPr>
          <p:cNvSpPr txBox="1"/>
          <p:nvPr/>
        </p:nvSpPr>
        <p:spPr>
          <a:xfrm>
            <a:off x="432268" y="5166663"/>
            <a:ext cx="4803531" cy="646331"/>
          </a:xfrm>
          <a:prstGeom prst="rect">
            <a:avLst/>
          </a:prstGeom>
          <a:noFill/>
        </p:spPr>
        <p:txBody>
          <a:bodyPr wrap="square">
            <a:spAutoFit/>
          </a:bodyPr>
          <a:lstStyle/>
          <a:p>
            <a:pPr algn="just"/>
            <a:r>
              <a:rPr lang="es-AR" sz="1200" b="1" i="1" u="none" strike="noStrike" dirty="0">
                <a:solidFill>
                  <a:schemeClr val="bg1"/>
                </a:solidFill>
                <a:effectLst/>
              </a:rPr>
              <a:t>De manera análoga podemos concluir que tomando en cuenta la salida del comando anterior ,</a:t>
            </a:r>
            <a:r>
              <a:rPr lang="es-AR" sz="1200" b="1" i="1" u="none" strike="noStrike" dirty="0" err="1">
                <a:solidFill>
                  <a:schemeClr val="bg1"/>
                </a:solidFill>
                <a:effectLst/>
              </a:rPr>
              <a:t>skim</a:t>
            </a:r>
            <a:r>
              <a:rPr lang="es-AR" sz="1200" b="1" i="1" u="none" strike="noStrike" dirty="0">
                <a:solidFill>
                  <a:schemeClr val="bg1"/>
                </a:solidFill>
                <a:effectLst/>
              </a:rPr>
              <a:t>, ya no tenemos valores perdidos o incompletos, los datos conservan la distribución .</a:t>
            </a:r>
            <a:endParaRPr lang="es-AR" sz="1200" dirty="0">
              <a:solidFill>
                <a:schemeClr val="bg1"/>
              </a:solidFill>
            </a:endParaRPr>
          </a:p>
        </p:txBody>
      </p:sp>
      <p:pic>
        <p:nvPicPr>
          <p:cNvPr id="3" name="Imagen 2">
            <a:hlinkClick r:id="rId5" action="ppaction://hlinksldjump"/>
            <a:extLst>
              <a:ext uri="{FF2B5EF4-FFF2-40B4-BE49-F238E27FC236}">
                <a16:creationId xmlns:a16="http://schemas.microsoft.com/office/drawing/2014/main" id="{F835F975-17D0-1100-4E3A-6C06ED9C9B34}"/>
              </a:ext>
            </a:extLst>
          </p:cNvPr>
          <p:cNvPicPr>
            <a:picLocks noChangeAspect="1"/>
          </p:cNvPicPr>
          <p:nvPr/>
        </p:nvPicPr>
        <p:blipFill>
          <a:blip r:embed="rId6"/>
          <a:stretch>
            <a:fillRect/>
          </a:stretch>
        </p:blipFill>
        <p:spPr>
          <a:xfrm>
            <a:off x="432268" y="6173624"/>
            <a:ext cx="408467" cy="365792"/>
          </a:xfrm>
          <a:prstGeom prst="rect">
            <a:avLst/>
          </a:prstGeom>
        </p:spPr>
      </p:pic>
    </p:spTree>
    <p:extLst>
      <p:ext uri="{BB962C8B-B14F-4D97-AF65-F5344CB8AC3E}">
        <p14:creationId xmlns:p14="http://schemas.microsoft.com/office/powerpoint/2010/main" val="778594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08ED79D-2653-CD3B-6F4F-0399B2D3D93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300" y="0"/>
            <a:ext cx="12192000" cy="6858000"/>
          </a:xfrm>
          <a:prstGeom prst="rect">
            <a:avLst/>
          </a:prstGeom>
        </p:spPr>
      </p:pic>
      <p:sp>
        <p:nvSpPr>
          <p:cNvPr id="2" name="Marcador de pie de página 1">
            <a:extLst>
              <a:ext uri="{FF2B5EF4-FFF2-40B4-BE49-F238E27FC236}">
                <a16:creationId xmlns:a16="http://schemas.microsoft.com/office/drawing/2014/main" id="{5E353B3F-9E99-7EFC-094F-733EB7712F84}"/>
              </a:ext>
            </a:extLst>
          </p:cNvPr>
          <p:cNvSpPr>
            <a:spLocks noGrp="1"/>
          </p:cNvSpPr>
          <p:nvPr>
            <p:ph type="ftr" idx="2"/>
          </p:nvPr>
        </p:nvSpPr>
        <p:spPr/>
        <p:txBody>
          <a:bodyPr/>
          <a:lstStyle/>
          <a:p>
            <a:r>
              <a:rPr lang="es-AR" i="1" dirty="0">
                <a:solidFill>
                  <a:schemeClr val="tx1"/>
                </a:solidFill>
              </a:rPr>
              <a:t>Manuel Alejandro Ruiz Miranda</a:t>
            </a:r>
          </a:p>
        </p:txBody>
      </p:sp>
      <p:pic>
        <p:nvPicPr>
          <p:cNvPr id="4" name="Imagen 3">
            <a:extLst>
              <a:ext uri="{FF2B5EF4-FFF2-40B4-BE49-F238E27FC236}">
                <a16:creationId xmlns:a16="http://schemas.microsoft.com/office/drawing/2014/main" id="{D73438BC-15AC-8AC8-186B-F3152E50A42B}"/>
              </a:ext>
            </a:extLst>
          </p:cNvPr>
          <p:cNvPicPr>
            <a:picLocks noChangeAspect="1"/>
          </p:cNvPicPr>
          <p:nvPr/>
        </p:nvPicPr>
        <p:blipFill rotWithShape="1">
          <a:blip r:embed="rId4">
            <a:extLst>
              <a:ext uri="{28A0092B-C50C-407E-A947-70E740481C1C}">
                <a14:useLocalDpi xmlns:a14="http://schemas.microsoft.com/office/drawing/2010/main" val="0"/>
              </a:ext>
            </a:extLst>
          </a:blip>
          <a:srcRect l="5516" t="11966" r="47058" b="31462"/>
          <a:stretch/>
        </p:blipFill>
        <p:spPr>
          <a:xfrm>
            <a:off x="6168954" y="609072"/>
            <a:ext cx="5640143" cy="5409591"/>
          </a:xfrm>
          <a:prstGeom prst="rect">
            <a:avLst/>
          </a:prstGeom>
        </p:spPr>
      </p:pic>
      <p:sp>
        <p:nvSpPr>
          <p:cNvPr id="10" name="CuadroTexto 9">
            <a:extLst>
              <a:ext uri="{FF2B5EF4-FFF2-40B4-BE49-F238E27FC236}">
                <a16:creationId xmlns:a16="http://schemas.microsoft.com/office/drawing/2014/main" id="{DD5BB6E7-7745-C6BB-E358-2E0A9967EE74}"/>
              </a:ext>
            </a:extLst>
          </p:cNvPr>
          <p:cNvSpPr txBox="1"/>
          <p:nvPr/>
        </p:nvSpPr>
        <p:spPr>
          <a:xfrm>
            <a:off x="303359" y="193574"/>
            <a:ext cx="2914580" cy="830997"/>
          </a:xfrm>
          <a:prstGeom prst="rect">
            <a:avLst/>
          </a:prstGeom>
          <a:noFill/>
        </p:spPr>
        <p:txBody>
          <a:bodyPr wrap="none" rtlCol="0">
            <a:spAutoFit/>
          </a:bodyPr>
          <a:lstStyle/>
          <a:p>
            <a:r>
              <a:rPr lang="es-AR" sz="1200" b="1" i="1" dirty="0">
                <a:solidFill>
                  <a:schemeClr val="bg1"/>
                </a:solidFill>
              </a:rPr>
              <a:t>Analisis Exploratorio de Datos  , EDA</a:t>
            </a:r>
          </a:p>
          <a:p>
            <a:endParaRPr lang="es-AR" sz="1200" b="1" i="1" dirty="0">
              <a:solidFill>
                <a:schemeClr val="bg1"/>
              </a:solidFill>
            </a:endParaRPr>
          </a:p>
          <a:p>
            <a:r>
              <a:rPr lang="es-AR" sz="1200" b="1" i="1" dirty="0" err="1">
                <a:solidFill>
                  <a:schemeClr val="bg1"/>
                </a:solidFill>
              </a:rPr>
              <a:t>Skim</a:t>
            </a:r>
            <a:r>
              <a:rPr lang="es-AR" sz="1200" b="1" i="1" dirty="0">
                <a:solidFill>
                  <a:schemeClr val="bg1"/>
                </a:solidFill>
              </a:rPr>
              <a:t>(</a:t>
            </a:r>
            <a:r>
              <a:rPr lang="es-AR" sz="1200" b="1" i="1" dirty="0" err="1">
                <a:solidFill>
                  <a:schemeClr val="bg1"/>
                </a:solidFill>
              </a:rPr>
              <a:t>df_usuarios</a:t>
            </a:r>
            <a:r>
              <a:rPr lang="es-AR" sz="1200" b="1" i="1" dirty="0">
                <a:solidFill>
                  <a:schemeClr val="bg1"/>
                </a:solidFill>
              </a:rPr>
              <a:t>)</a:t>
            </a:r>
          </a:p>
          <a:p>
            <a:endParaRPr lang="es-AR" sz="1200" dirty="0">
              <a:solidFill>
                <a:schemeClr val="bg1"/>
              </a:solidFill>
            </a:endParaRPr>
          </a:p>
        </p:txBody>
      </p:sp>
      <p:sp>
        <p:nvSpPr>
          <p:cNvPr id="5" name="CuadroTexto 4">
            <a:extLst>
              <a:ext uri="{FF2B5EF4-FFF2-40B4-BE49-F238E27FC236}">
                <a16:creationId xmlns:a16="http://schemas.microsoft.com/office/drawing/2014/main" id="{85A4A641-1F09-9AF7-BE3F-2E16C6653DFA}"/>
              </a:ext>
            </a:extLst>
          </p:cNvPr>
          <p:cNvSpPr txBox="1"/>
          <p:nvPr/>
        </p:nvSpPr>
        <p:spPr>
          <a:xfrm>
            <a:off x="91817" y="1161371"/>
            <a:ext cx="4759111" cy="3970318"/>
          </a:xfrm>
          <a:prstGeom prst="rect">
            <a:avLst/>
          </a:prstGeom>
          <a:noFill/>
        </p:spPr>
        <p:txBody>
          <a:bodyPr wrap="square">
            <a:spAutoFit/>
          </a:bodyPr>
          <a:lstStyle/>
          <a:p>
            <a:r>
              <a:rPr lang="es-AR" sz="1200" b="1" i="0" u="none" strike="noStrike" dirty="0">
                <a:solidFill>
                  <a:schemeClr val="bg1"/>
                </a:solidFill>
                <a:effectLst/>
              </a:rPr>
              <a:t>De lo anterior se desprende que:</a:t>
            </a:r>
          </a:p>
          <a:p>
            <a:endParaRPr lang="es-AR" sz="1200" dirty="0">
              <a:solidFill>
                <a:schemeClr val="bg1"/>
              </a:solidFill>
              <a:effectLst/>
            </a:endParaRPr>
          </a:p>
          <a:p>
            <a:pPr>
              <a:buFont typeface="Arial" panose="020B0604020202020204" pitchFamily="34" charset="0"/>
              <a:buChar char="•"/>
            </a:pPr>
            <a:r>
              <a:rPr lang="es-AR" sz="1200" b="0" i="0" u="none" strike="noStrike" dirty="0">
                <a:solidFill>
                  <a:schemeClr val="bg1"/>
                </a:solidFill>
                <a:effectLst/>
              </a:rPr>
              <a:t>El dataset se compone de 5 variables, con 194282 observaciones cada una.</a:t>
            </a:r>
          </a:p>
          <a:p>
            <a:pPr>
              <a:buFont typeface="Arial" panose="020B0604020202020204" pitchFamily="34" charset="0"/>
              <a:buChar char="•"/>
            </a:pPr>
            <a:endParaRPr lang="es-AR" sz="1200" dirty="0">
              <a:solidFill>
                <a:schemeClr val="bg1"/>
              </a:solidFill>
            </a:endParaRPr>
          </a:p>
          <a:p>
            <a:pPr>
              <a:buFont typeface="Arial" panose="020B0604020202020204" pitchFamily="34" charset="0"/>
              <a:buChar char="•"/>
            </a:pPr>
            <a:r>
              <a:rPr lang="es-AR" sz="1200" b="0" i="0" u="none" strike="noStrike" dirty="0">
                <a:solidFill>
                  <a:schemeClr val="bg1"/>
                </a:solidFill>
                <a:effectLst/>
              </a:rPr>
              <a:t>Hay aproximadamente un 0.07% de valores faltantes NA(</a:t>
            </a:r>
            <a:r>
              <a:rPr lang="es-AR" sz="1200" b="0" i="0" u="none" strike="noStrike" dirty="0" err="1">
                <a:solidFill>
                  <a:schemeClr val="bg1"/>
                </a:solidFill>
                <a:effectLst/>
              </a:rPr>
              <a:t>n_missing</a:t>
            </a:r>
            <a:r>
              <a:rPr lang="es-AR" sz="1200" b="0" i="0" u="none" strike="noStrike" dirty="0">
                <a:solidFill>
                  <a:schemeClr val="bg1"/>
                </a:solidFill>
                <a:effectLst/>
              </a:rPr>
              <a:t>) ,que corresponden a la columna de </a:t>
            </a:r>
            <a:r>
              <a:rPr lang="es-AR" sz="1200" b="0" i="0" u="none" strike="noStrike" dirty="0" err="1">
                <a:solidFill>
                  <a:schemeClr val="bg1"/>
                </a:solidFill>
                <a:effectLst/>
              </a:rPr>
              <a:t>genero_usuario</a:t>
            </a:r>
            <a:r>
              <a:rPr lang="es-AR" sz="1200" b="0" i="0" u="none" strike="noStrike" dirty="0">
                <a:solidFill>
                  <a:schemeClr val="bg1"/>
                </a:solidFill>
                <a:effectLst/>
              </a:rPr>
              <a:t>.</a:t>
            </a:r>
          </a:p>
          <a:p>
            <a:pPr>
              <a:buFont typeface="Arial" panose="020B0604020202020204" pitchFamily="34" charset="0"/>
              <a:buChar char="•"/>
            </a:pPr>
            <a:endParaRPr lang="es-AR" sz="1200" dirty="0">
              <a:solidFill>
                <a:schemeClr val="bg1"/>
              </a:solidFill>
            </a:endParaRPr>
          </a:p>
          <a:p>
            <a:pPr>
              <a:buFont typeface="Arial" panose="020B0604020202020204" pitchFamily="34" charset="0"/>
              <a:buChar char="•"/>
            </a:pPr>
            <a:r>
              <a:rPr lang="es-AR" sz="1200" b="0" i="0" u="none" strike="noStrike" dirty="0">
                <a:solidFill>
                  <a:schemeClr val="bg1"/>
                </a:solidFill>
                <a:effectLst/>
              </a:rPr>
              <a:t>Los mismos no son consecutivos, representan una cantidad minoritaria, por estas razones los voy a eliminar del Dataframe.</a:t>
            </a:r>
          </a:p>
          <a:p>
            <a:pPr>
              <a:buFont typeface="Arial" panose="020B0604020202020204" pitchFamily="34" charset="0"/>
              <a:buChar char="•"/>
            </a:pPr>
            <a:endParaRPr lang="es-AR" sz="1200" dirty="0">
              <a:solidFill>
                <a:schemeClr val="bg1"/>
              </a:solidFill>
            </a:endParaRPr>
          </a:p>
          <a:p>
            <a:pPr>
              <a:buFont typeface="Arial" panose="020B0604020202020204" pitchFamily="34" charset="0"/>
              <a:buChar char="•"/>
            </a:pPr>
            <a:r>
              <a:rPr lang="es-AR" sz="1200" b="0" i="0" u="none" strike="noStrike" dirty="0">
                <a:solidFill>
                  <a:schemeClr val="bg1"/>
                </a:solidFill>
                <a:effectLst/>
              </a:rPr>
              <a:t>Tenemos una representatividad superior al 90 % ,99.93%.</a:t>
            </a:r>
          </a:p>
          <a:p>
            <a:pPr>
              <a:buFont typeface="Arial" panose="020B0604020202020204" pitchFamily="34" charset="0"/>
              <a:buChar char="•"/>
            </a:pPr>
            <a:endParaRPr lang="es-AR" sz="1200" dirty="0">
              <a:solidFill>
                <a:schemeClr val="bg1"/>
              </a:solidFill>
            </a:endParaRPr>
          </a:p>
          <a:p>
            <a:pPr>
              <a:buFont typeface="Arial" panose="020B0604020202020204" pitchFamily="34" charset="0"/>
              <a:buChar char="•"/>
            </a:pPr>
            <a:r>
              <a:rPr lang="es-AR" sz="1200" b="0" i="0" u="none" strike="noStrike" dirty="0">
                <a:solidFill>
                  <a:schemeClr val="bg1"/>
                </a:solidFill>
                <a:effectLst/>
              </a:rPr>
              <a:t>Hay datos que tienen tipos erróneos ,no corresponden al tipo de variable ,por ejemplo, </a:t>
            </a:r>
            <a:r>
              <a:rPr lang="es-AR" sz="1200" b="0" i="0" u="none" strike="noStrike" dirty="0" err="1">
                <a:solidFill>
                  <a:schemeClr val="bg1"/>
                </a:solidFill>
                <a:effectLst/>
              </a:rPr>
              <a:t>genero_usuario</a:t>
            </a:r>
            <a:r>
              <a:rPr lang="es-AR" sz="1200" b="0" i="0" u="none" strike="noStrike" dirty="0">
                <a:solidFill>
                  <a:schemeClr val="bg1"/>
                </a:solidFill>
                <a:effectLst/>
              </a:rPr>
              <a:t> y </a:t>
            </a:r>
            <a:r>
              <a:rPr lang="es-AR" sz="1200" b="0" i="0" u="none" strike="noStrike" dirty="0" err="1">
                <a:solidFill>
                  <a:schemeClr val="bg1"/>
                </a:solidFill>
                <a:effectLst/>
              </a:rPr>
              <a:t>fecha_alta</a:t>
            </a:r>
            <a:r>
              <a:rPr lang="es-AR" sz="1200" b="0" i="0" u="none" strike="noStrike" dirty="0">
                <a:solidFill>
                  <a:schemeClr val="bg1"/>
                </a:solidFill>
                <a:effectLst/>
              </a:rPr>
              <a:t> son tipo carácter.</a:t>
            </a:r>
          </a:p>
          <a:p>
            <a:pPr>
              <a:buFont typeface="Arial" panose="020B0604020202020204" pitchFamily="34" charset="0"/>
              <a:buChar char="•"/>
            </a:pPr>
            <a:endParaRPr lang="es-AR" sz="1200" dirty="0">
              <a:solidFill>
                <a:schemeClr val="bg1"/>
              </a:solidFill>
            </a:endParaRPr>
          </a:p>
          <a:p>
            <a:pPr>
              <a:buFont typeface="Arial" panose="020B0604020202020204" pitchFamily="34" charset="0"/>
              <a:buChar char="•"/>
            </a:pPr>
            <a:r>
              <a:rPr lang="es-AR" sz="1200" b="0" i="0" u="none" strike="noStrike" dirty="0">
                <a:solidFill>
                  <a:schemeClr val="bg1"/>
                </a:solidFill>
                <a:effectLst/>
              </a:rPr>
              <a:t>Se deben aplicar cambios de tipo a las variables necesarias, para asegurar una coherencia en el análisis.</a:t>
            </a:r>
            <a:endParaRPr lang="es-AR" sz="1200" dirty="0">
              <a:solidFill>
                <a:schemeClr val="bg1"/>
              </a:solidFill>
            </a:endParaRPr>
          </a:p>
          <a:p>
            <a:pPr>
              <a:buFont typeface="Arial" panose="020B0604020202020204" pitchFamily="34" charset="0"/>
              <a:buChar char="•"/>
            </a:pPr>
            <a:r>
              <a:rPr lang="es-AR" sz="1200" b="0" i="0" u="none" strike="noStrike" dirty="0">
                <a:solidFill>
                  <a:schemeClr val="bg1"/>
                </a:solidFill>
                <a:effectLst/>
              </a:rPr>
              <a:t>La gran mayoría de los datos se distribuyen entre el percentil p50 y el p75</a:t>
            </a:r>
            <a:endParaRPr lang="es-AR" sz="1200" dirty="0">
              <a:solidFill>
                <a:schemeClr val="bg1"/>
              </a:solidFill>
            </a:endParaRPr>
          </a:p>
        </p:txBody>
      </p:sp>
      <p:pic>
        <p:nvPicPr>
          <p:cNvPr id="3" name="Imagen 2">
            <a:hlinkClick r:id="rId5" action="ppaction://hlinksldjump"/>
            <a:extLst>
              <a:ext uri="{FF2B5EF4-FFF2-40B4-BE49-F238E27FC236}">
                <a16:creationId xmlns:a16="http://schemas.microsoft.com/office/drawing/2014/main" id="{5BD3661E-4D4C-A85B-02D3-53095BE333B5}"/>
              </a:ext>
            </a:extLst>
          </p:cNvPr>
          <p:cNvPicPr>
            <a:picLocks noChangeAspect="1"/>
          </p:cNvPicPr>
          <p:nvPr/>
        </p:nvPicPr>
        <p:blipFill>
          <a:blip r:embed="rId6"/>
          <a:stretch>
            <a:fillRect/>
          </a:stretch>
        </p:blipFill>
        <p:spPr>
          <a:xfrm>
            <a:off x="303359" y="6155483"/>
            <a:ext cx="408467" cy="365792"/>
          </a:xfrm>
          <a:prstGeom prst="rect">
            <a:avLst/>
          </a:prstGeom>
        </p:spPr>
      </p:pic>
    </p:spTree>
    <p:extLst>
      <p:ext uri="{BB962C8B-B14F-4D97-AF65-F5344CB8AC3E}">
        <p14:creationId xmlns:p14="http://schemas.microsoft.com/office/powerpoint/2010/main" val="3154342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0FF74C9-D79B-FC79-423F-C4FD45C8D6F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300" y="5912"/>
            <a:ext cx="12192000" cy="6858000"/>
          </a:xfrm>
          <a:prstGeom prst="rect">
            <a:avLst/>
          </a:prstGeom>
        </p:spPr>
      </p:pic>
      <p:sp>
        <p:nvSpPr>
          <p:cNvPr id="2" name="Marcador de pie de página 1">
            <a:extLst>
              <a:ext uri="{FF2B5EF4-FFF2-40B4-BE49-F238E27FC236}">
                <a16:creationId xmlns:a16="http://schemas.microsoft.com/office/drawing/2014/main" id="{A391CBC8-5D65-65C1-3703-B5E93C0BE443}"/>
              </a:ext>
            </a:extLst>
          </p:cNvPr>
          <p:cNvSpPr>
            <a:spLocks noGrp="1"/>
          </p:cNvSpPr>
          <p:nvPr>
            <p:ph type="ftr" idx="2"/>
          </p:nvPr>
        </p:nvSpPr>
        <p:spPr/>
        <p:txBody>
          <a:bodyPr/>
          <a:lstStyle/>
          <a:p>
            <a:r>
              <a:rPr lang="es-AR" i="1" dirty="0"/>
              <a:t>Manuel Alejandro Ruiz Miranda</a:t>
            </a:r>
          </a:p>
        </p:txBody>
      </p:sp>
      <p:pic>
        <p:nvPicPr>
          <p:cNvPr id="15" name="Imagen 14">
            <a:extLst>
              <a:ext uri="{FF2B5EF4-FFF2-40B4-BE49-F238E27FC236}">
                <a16:creationId xmlns:a16="http://schemas.microsoft.com/office/drawing/2014/main" id="{ECD1E2F7-4921-F0AB-5ED5-225F14937741}"/>
              </a:ext>
            </a:extLst>
          </p:cNvPr>
          <p:cNvPicPr>
            <a:picLocks noChangeAspect="1"/>
          </p:cNvPicPr>
          <p:nvPr/>
        </p:nvPicPr>
        <p:blipFill>
          <a:blip r:embed="rId4"/>
          <a:stretch>
            <a:fillRect/>
          </a:stretch>
        </p:blipFill>
        <p:spPr>
          <a:xfrm>
            <a:off x="5862440" y="1034322"/>
            <a:ext cx="6167563" cy="5185398"/>
          </a:xfrm>
          <a:prstGeom prst="rect">
            <a:avLst/>
          </a:prstGeom>
        </p:spPr>
      </p:pic>
      <p:sp>
        <p:nvSpPr>
          <p:cNvPr id="5" name="CuadroTexto 4">
            <a:extLst>
              <a:ext uri="{FF2B5EF4-FFF2-40B4-BE49-F238E27FC236}">
                <a16:creationId xmlns:a16="http://schemas.microsoft.com/office/drawing/2014/main" id="{FE23E8D0-6029-8D8E-7FCB-8196D53210B6}"/>
              </a:ext>
            </a:extLst>
          </p:cNvPr>
          <p:cNvSpPr txBox="1"/>
          <p:nvPr/>
        </p:nvSpPr>
        <p:spPr>
          <a:xfrm>
            <a:off x="431390" y="668632"/>
            <a:ext cx="3098390" cy="1754326"/>
          </a:xfrm>
          <a:prstGeom prst="rect">
            <a:avLst/>
          </a:prstGeom>
          <a:noFill/>
        </p:spPr>
        <p:txBody>
          <a:bodyPr wrap="square">
            <a:spAutoFit/>
          </a:bodyPr>
          <a:lstStyle/>
          <a:p>
            <a:r>
              <a:rPr lang="es-AR" sz="1200" b="1" i="0" u="sng" dirty="0">
                <a:solidFill>
                  <a:schemeClr val="bg1"/>
                </a:solidFill>
                <a:effectLst/>
              </a:rPr>
              <a:t>Visuales </a:t>
            </a:r>
            <a:r>
              <a:rPr lang="es-AR" sz="1200" b="1" i="0" u="sng" dirty="0" err="1">
                <a:solidFill>
                  <a:schemeClr val="bg1"/>
                </a:solidFill>
                <a:effectLst/>
              </a:rPr>
              <a:t>univariadas</a:t>
            </a:r>
            <a:r>
              <a:rPr lang="es-AR" sz="1200" b="1" i="0" u="sng" dirty="0">
                <a:solidFill>
                  <a:schemeClr val="bg1"/>
                </a:solidFill>
                <a:effectLst/>
              </a:rPr>
              <a:t> de variables de interés ,nos permiten ver su comportamiento en el tiempo :</a:t>
            </a:r>
          </a:p>
          <a:p>
            <a:endParaRPr lang="es-AR" sz="1200" dirty="0">
              <a:solidFill>
                <a:schemeClr val="bg1"/>
              </a:solidFill>
              <a:effectLst/>
            </a:endParaRPr>
          </a:p>
          <a:p>
            <a:r>
              <a:rPr lang="es-AR" sz="1200" b="0" i="0" u="none" strike="noStrike" dirty="0">
                <a:solidFill>
                  <a:schemeClr val="bg1"/>
                </a:solidFill>
                <a:effectLst/>
              </a:rPr>
              <a:t>Aplico conversiones de tipo a las variables de fecha que estaban en formato carácter, esto me permite calcular el tiempo que demoró en llegar un usuario desde la estación de partida a la de llegada.</a:t>
            </a:r>
            <a:endParaRPr lang="es-AR" sz="1200" dirty="0">
              <a:solidFill>
                <a:schemeClr val="bg1"/>
              </a:solidFill>
              <a:effectLst/>
            </a:endParaRPr>
          </a:p>
        </p:txBody>
      </p:sp>
      <p:sp>
        <p:nvSpPr>
          <p:cNvPr id="7" name="CuadroTexto 6">
            <a:extLst>
              <a:ext uri="{FF2B5EF4-FFF2-40B4-BE49-F238E27FC236}">
                <a16:creationId xmlns:a16="http://schemas.microsoft.com/office/drawing/2014/main" id="{DBDAF48C-F3C8-F0C7-0D1A-0475DF7022BD}"/>
              </a:ext>
            </a:extLst>
          </p:cNvPr>
          <p:cNvSpPr txBox="1"/>
          <p:nvPr/>
        </p:nvSpPr>
        <p:spPr>
          <a:xfrm>
            <a:off x="431390" y="2443538"/>
            <a:ext cx="5218783" cy="3231654"/>
          </a:xfrm>
          <a:prstGeom prst="rect">
            <a:avLst/>
          </a:prstGeom>
          <a:noFill/>
        </p:spPr>
        <p:txBody>
          <a:bodyPr wrap="square">
            <a:spAutoFit/>
          </a:bodyPr>
          <a:lstStyle/>
          <a:p>
            <a:r>
              <a:rPr lang="es-AR" sz="1200" b="0" i="0" u="none" strike="noStrike" dirty="0" err="1">
                <a:solidFill>
                  <a:schemeClr val="bg1"/>
                </a:solidFill>
                <a:effectLst/>
              </a:rPr>
              <a:t>d</a:t>
            </a:r>
            <a:r>
              <a:rPr lang="es-AR" sz="1200" b="1" i="1" u="none" strike="noStrike" dirty="0" err="1">
                <a:solidFill>
                  <a:schemeClr val="bg1"/>
                </a:solidFill>
                <a:effectLst/>
              </a:rPr>
              <a:t>f_usuarios</a:t>
            </a:r>
            <a:r>
              <a:rPr lang="es-AR" sz="1200" b="1" i="1" u="none" strike="noStrike" dirty="0">
                <a:solidFill>
                  <a:schemeClr val="bg1"/>
                </a:solidFill>
                <a:effectLst/>
              </a:rPr>
              <a:t> &lt;- </a:t>
            </a:r>
            <a:r>
              <a:rPr lang="es-AR" sz="1200" b="1" i="1" u="none" strike="noStrike" dirty="0" err="1">
                <a:solidFill>
                  <a:schemeClr val="bg1"/>
                </a:solidFill>
                <a:effectLst/>
              </a:rPr>
              <a:t>df_usuarios</a:t>
            </a:r>
            <a:r>
              <a:rPr lang="es-AR" sz="1200" b="1" i="1" u="none" strike="noStrike" dirty="0">
                <a:solidFill>
                  <a:schemeClr val="bg1"/>
                </a:solidFill>
                <a:effectLst/>
              </a:rPr>
              <a:t> %&gt;% </a:t>
            </a:r>
            <a:r>
              <a:rPr lang="es-AR" sz="1200" b="1" i="1" u="none" strike="noStrike" dirty="0" err="1">
                <a:solidFill>
                  <a:schemeClr val="bg1"/>
                </a:solidFill>
                <a:effectLst/>
              </a:rPr>
              <a:t>filter</a:t>
            </a:r>
            <a:r>
              <a:rPr lang="es-AR" sz="1200" b="1" i="1" u="none" strike="noStrike" dirty="0">
                <a:solidFill>
                  <a:schemeClr val="bg1"/>
                </a:solidFill>
                <a:effectLst/>
              </a:rPr>
              <a:t>(</a:t>
            </a:r>
            <a:r>
              <a:rPr lang="es-AR" sz="1200" b="1" i="1" u="none" strike="noStrike" dirty="0" err="1">
                <a:solidFill>
                  <a:schemeClr val="bg1"/>
                </a:solidFill>
                <a:effectLst/>
              </a:rPr>
              <a:t>complete.cases</a:t>
            </a:r>
            <a:r>
              <a:rPr lang="es-AR" sz="1200" b="1" i="1" u="none" strike="noStrike" dirty="0">
                <a:solidFill>
                  <a:schemeClr val="bg1"/>
                </a:solidFill>
                <a:effectLst/>
              </a:rPr>
              <a:t>(.))</a:t>
            </a:r>
            <a:endParaRPr lang="es-AR" sz="1200" dirty="0">
              <a:solidFill>
                <a:schemeClr val="bg1"/>
              </a:solidFill>
              <a:effectLst/>
            </a:endParaRPr>
          </a:p>
          <a:p>
            <a:r>
              <a:rPr lang="es-AR" sz="1200" b="1" i="1" u="none" strike="noStrike" dirty="0">
                <a:solidFill>
                  <a:schemeClr val="bg1"/>
                </a:solidFill>
                <a:effectLst/>
              </a:rPr>
              <a:t>recorridos_2018 &lt;- recorridos_2018 %&gt;%</a:t>
            </a:r>
            <a:endParaRPr lang="es-AR" sz="1200" dirty="0">
              <a:solidFill>
                <a:schemeClr val="bg1"/>
              </a:solidFill>
              <a:effectLst/>
            </a:endParaRPr>
          </a:p>
          <a:p>
            <a:r>
              <a:rPr lang="es-AR" sz="1200" b="1" i="1" u="none" strike="noStrike" dirty="0">
                <a:solidFill>
                  <a:schemeClr val="bg1"/>
                </a:solidFill>
                <a:effectLst/>
              </a:rPr>
              <a:t>mutate(</a:t>
            </a:r>
            <a:r>
              <a:rPr lang="es-AR" sz="1200" b="1" i="1" u="none" strike="noStrike" dirty="0" err="1">
                <a:solidFill>
                  <a:schemeClr val="bg1"/>
                </a:solidFill>
                <a:effectLst/>
              </a:rPr>
              <a:t>fecha_origen_recorrido</a:t>
            </a:r>
            <a:r>
              <a:rPr lang="es-AR" sz="1200" b="1" i="1" u="none" strike="noStrike" dirty="0">
                <a:solidFill>
                  <a:schemeClr val="bg1"/>
                </a:solidFill>
                <a:effectLst/>
              </a:rPr>
              <a:t> = </a:t>
            </a:r>
            <a:r>
              <a:rPr lang="es-AR" sz="1200" b="1" i="1" u="none" strike="noStrike" dirty="0" err="1">
                <a:solidFill>
                  <a:schemeClr val="bg1"/>
                </a:solidFill>
                <a:effectLst/>
              </a:rPr>
              <a:t>ymd_hms</a:t>
            </a:r>
            <a:r>
              <a:rPr lang="es-AR" sz="1200" b="1" i="1" u="none" strike="noStrike" dirty="0">
                <a:solidFill>
                  <a:schemeClr val="bg1"/>
                </a:solidFill>
                <a:effectLst/>
              </a:rPr>
              <a:t>(</a:t>
            </a:r>
            <a:r>
              <a:rPr lang="es-AR" sz="1200" b="1" i="1" u="none" strike="noStrike" dirty="0" err="1">
                <a:solidFill>
                  <a:schemeClr val="bg1"/>
                </a:solidFill>
                <a:effectLst/>
              </a:rPr>
              <a:t>fecha_origen_recorrido</a:t>
            </a:r>
            <a:r>
              <a:rPr lang="es-AR" sz="1200" b="1" i="1" u="none" strike="noStrike" dirty="0">
                <a:solidFill>
                  <a:schemeClr val="bg1"/>
                </a:solidFill>
                <a:effectLst/>
              </a:rPr>
              <a:t>),</a:t>
            </a:r>
            <a:endParaRPr lang="es-AR" sz="1200" dirty="0">
              <a:solidFill>
                <a:schemeClr val="bg1"/>
              </a:solidFill>
              <a:effectLst/>
            </a:endParaRPr>
          </a:p>
          <a:p>
            <a:r>
              <a:rPr lang="es-AR" sz="1200" b="1" i="1" u="none" strike="noStrike" dirty="0" err="1">
                <a:solidFill>
                  <a:schemeClr val="bg1"/>
                </a:solidFill>
                <a:effectLst/>
              </a:rPr>
              <a:t>fecha_destino_recorrido</a:t>
            </a:r>
            <a:r>
              <a:rPr lang="es-AR" sz="1200" b="1" i="1" u="none" strike="noStrike" dirty="0">
                <a:solidFill>
                  <a:schemeClr val="bg1"/>
                </a:solidFill>
                <a:effectLst/>
              </a:rPr>
              <a:t> = </a:t>
            </a:r>
            <a:r>
              <a:rPr lang="es-AR" sz="1200" b="1" i="1" u="none" strike="noStrike" dirty="0" err="1">
                <a:solidFill>
                  <a:schemeClr val="bg1"/>
                </a:solidFill>
                <a:effectLst/>
              </a:rPr>
              <a:t>ymd_hms</a:t>
            </a:r>
            <a:r>
              <a:rPr lang="es-AR" sz="1200" b="1" i="1" u="none" strike="noStrike" dirty="0">
                <a:solidFill>
                  <a:schemeClr val="bg1"/>
                </a:solidFill>
                <a:effectLst/>
              </a:rPr>
              <a:t>(</a:t>
            </a:r>
            <a:r>
              <a:rPr lang="es-AR" sz="1200" b="1" i="1" u="none" strike="noStrike" dirty="0" err="1">
                <a:solidFill>
                  <a:schemeClr val="bg1"/>
                </a:solidFill>
                <a:effectLst/>
              </a:rPr>
              <a:t>fecha_destino_recorrido</a:t>
            </a:r>
            <a:r>
              <a:rPr lang="es-AR" sz="1200" b="1" i="1" u="none" strike="noStrike" dirty="0">
                <a:solidFill>
                  <a:schemeClr val="bg1"/>
                </a:solidFill>
                <a:effectLst/>
              </a:rPr>
              <a:t>))</a:t>
            </a:r>
          </a:p>
          <a:p>
            <a:endParaRPr lang="es-AR" sz="1200" dirty="0">
              <a:solidFill>
                <a:schemeClr val="bg1"/>
              </a:solidFill>
              <a:effectLst/>
            </a:endParaRPr>
          </a:p>
          <a:p>
            <a:r>
              <a:rPr lang="es-AR" sz="1200" b="1" i="1" u="none" strike="noStrike" dirty="0">
                <a:solidFill>
                  <a:schemeClr val="bg1"/>
                </a:solidFill>
                <a:effectLst/>
              </a:rPr>
              <a:t>recorridos_2018 &lt;- recorridos_2018 %&gt;% </a:t>
            </a:r>
            <a:endParaRPr lang="es-AR" sz="1200" dirty="0">
              <a:solidFill>
                <a:schemeClr val="bg1"/>
              </a:solidFill>
              <a:effectLst/>
            </a:endParaRPr>
          </a:p>
          <a:p>
            <a:r>
              <a:rPr lang="es-AR" sz="1200" b="1" i="1" u="none" strike="noStrike" dirty="0">
                <a:solidFill>
                  <a:schemeClr val="bg1"/>
                </a:solidFill>
                <a:effectLst/>
              </a:rPr>
              <a:t>mutate(</a:t>
            </a:r>
            <a:r>
              <a:rPr lang="es-AR" sz="1200" b="1" i="1" u="none" strike="noStrike" dirty="0" err="1">
                <a:solidFill>
                  <a:schemeClr val="bg1"/>
                </a:solidFill>
                <a:effectLst/>
              </a:rPr>
              <a:t>tiempo_recorrido</a:t>
            </a:r>
            <a:r>
              <a:rPr lang="es-AR" sz="1200" b="1" i="1" u="none" strike="noStrike" dirty="0">
                <a:solidFill>
                  <a:schemeClr val="bg1"/>
                </a:solidFill>
                <a:effectLst/>
              </a:rPr>
              <a:t> = round(</a:t>
            </a:r>
            <a:r>
              <a:rPr lang="es-AR" sz="1200" b="1" i="1" u="none" strike="noStrike" dirty="0" err="1">
                <a:solidFill>
                  <a:schemeClr val="bg1"/>
                </a:solidFill>
                <a:effectLst/>
              </a:rPr>
              <a:t>difftime</a:t>
            </a:r>
            <a:r>
              <a:rPr lang="es-AR" sz="1200" b="1" i="1" u="none" strike="noStrike" dirty="0">
                <a:solidFill>
                  <a:schemeClr val="bg1"/>
                </a:solidFill>
                <a:effectLst/>
              </a:rPr>
              <a:t>(</a:t>
            </a:r>
            <a:r>
              <a:rPr lang="es-AR" sz="1200" b="1" i="1" u="none" strike="noStrike" dirty="0" err="1">
                <a:solidFill>
                  <a:schemeClr val="bg1"/>
                </a:solidFill>
                <a:effectLst/>
              </a:rPr>
              <a:t>fecha_destino_recorrido</a:t>
            </a:r>
            <a:r>
              <a:rPr lang="es-AR" sz="1200" b="1" i="1" u="none" strike="noStrike" dirty="0">
                <a:solidFill>
                  <a:schemeClr val="bg1"/>
                </a:solidFill>
                <a:effectLst/>
              </a:rPr>
              <a:t>,</a:t>
            </a:r>
            <a:endParaRPr lang="es-AR" sz="1200" dirty="0">
              <a:solidFill>
                <a:schemeClr val="bg1"/>
              </a:solidFill>
              <a:effectLst/>
            </a:endParaRPr>
          </a:p>
          <a:p>
            <a:r>
              <a:rPr lang="es-AR" sz="1200" b="1" i="1" u="none" strike="noStrike" dirty="0" err="1">
                <a:solidFill>
                  <a:schemeClr val="bg1"/>
                </a:solidFill>
                <a:effectLst/>
              </a:rPr>
              <a:t>fecha_origen_recorrido</a:t>
            </a:r>
            <a:r>
              <a:rPr lang="es-AR" sz="1200" b="1" i="1" u="none" strike="noStrike" dirty="0">
                <a:solidFill>
                  <a:schemeClr val="bg1"/>
                </a:solidFill>
                <a:effectLst/>
              </a:rPr>
              <a:t>),</a:t>
            </a:r>
            <a:r>
              <a:rPr lang="es-AR" sz="1200" b="1" i="1" u="none" strike="noStrike" dirty="0" err="1">
                <a:solidFill>
                  <a:schemeClr val="bg1"/>
                </a:solidFill>
                <a:effectLst/>
              </a:rPr>
              <a:t>digits</a:t>
            </a:r>
            <a:r>
              <a:rPr lang="es-AR" sz="1200" b="1" i="1" u="none" strike="noStrike" dirty="0">
                <a:solidFill>
                  <a:schemeClr val="bg1"/>
                </a:solidFill>
                <a:effectLst/>
              </a:rPr>
              <a:t> = 3))</a:t>
            </a:r>
          </a:p>
          <a:p>
            <a:endParaRPr lang="es-AR" sz="1200" dirty="0">
              <a:solidFill>
                <a:schemeClr val="bg1"/>
              </a:solidFill>
              <a:effectLst/>
            </a:endParaRPr>
          </a:p>
          <a:p>
            <a:r>
              <a:rPr lang="es-AR" sz="1200" b="1" i="1" u="none" strike="noStrike" dirty="0" err="1">
                <a:solidFill>
                  <a:schemeClr val="bg1"/>
                </a:solidFill>
                <a:effectLst/>
              </a:rPr>
              <a:t>ggplot</a:t>
            </a:r>
            <a:r>
              <a:rPr lang="es-AR" sz="1200" b="1" i="1" u="none" strike="noStrike" dirty="0">
                <a:solidFill>
                  <a:schemeClr val="bg1"/>
                </a:solidFill>
                <a:effectLst/>
              </a:rPr>
              <a:t>(data = recorridos_2018,</a:t>
            </a:r>
            <a:endParaRPr lang="es-AR" sz="1200" dirty="0">
              <a:solidFill>
                <a:schemeClr val="bg1"/>
              </a:solidFill>
              <a:effectLst/>
            </a:endParaRPr>
          </a:p>
          <a:p>
            <a:r>
              <a:rPr lang="es-AR" sz="1200" b="1" i="1" u="none" strike="noStrike" dirty="0">
                <a:solidFill>
                  <a:schemeClr val="bg1"/>
                </a:solidFill>
                <a:effectLst/>
              </a:rPr>
              <a:t>aes(x = </a:t>
            </a:r>
            <a:r>
              <a:rPr lang="es-AR" sz="1200" b="1" i="1" u="none" strike="noStrike" dirty="0" err="1">
                <a:solidFill>
                  <a:schemeClr val="bg1"/>
                </a:solidFill>
                <a:effectLst/>
              </a:rPr>
              <a:t>as.numeric</a:t>
            </a:r>
            <a:r>
              <a:rPr lang="es-AR" sz="1200" b="1" i="1" u="none" strike="noStrike" dirty="0">
                <a:solidFill>
                  <a:schemeClr val="bg1"/>
                </a:solidFill>
                <a:effectLst/>
              </a:rPr>
              <a:t>(</a:t>
            </a:r>
            <a:r>
              <a:rPr lang="es-AR" sz="1200" b="1" i="1" u="none" strike="noStrike" dirty="0" err="1">
                <a:solidFill>
                  <a:schemeClr val="bg1"/>
                </a:solidFill>
                <a:effectLst/>
              </a:rPr>
              <a:t>tiempo_recorrido</a:t>
            </a:r>
            <a:r>
              <a:rPr lang="es-AR" sz="1200" b="1" i="1" u="none" strike="noStrike" dirty="0">
                <a:solidFill>
                  <a:schemeClr val="bg1"/>
                </a:solidFill>
                <a:effectLst/>
              </a:rPr>
              <a:t>),</a:t>
            </a:r>
            <a:r>
              <a:rPr lang="es-AR" sz="1200" b="1" i="1" u="none" strike="noStrike" dirty="0" err="1">
                <a:solidFill>
                  <a:schemeClr val="bg1"/>
                </a:solidFill>
                <a:effectLst/>
              </a:rPr>
              <a:t>binwidth</a:t>
            </a:r>
            <a:r>
              <a:rPr lang="es-AR" sz="1200" b="1" i="1" u="none" strike="noStrike" dirty="0">
                <a:solidFill>
                  <a:schemeClr val="bg1"/>
                </a:solidFill>
                <a:effectLst/>
              </a:rPr>
              <a:t> = 60,col = '</a:t>
            </a:r>
            <a:r>
              <a:rPr lang="es-AR" sz="1200" b="1" i="1" u="none" strike="noStrike" dirty="0" err="1">
                <a:solidFill>
                  <a:schemeClr val="bg1"/>
                </a:solidFill>
                <a:effectLst/>
              </a:rPr>
              <a:t>yellow</a:t>
            </a:r>
            <a:r>
              <a:rPr lang="es-AR" sz="1200" b="1" i="1" u="none" strike="noStrike" dirty="0">
                <a:solidFill>
                  <a:schemeClr val="bg1"/>
                </a:solidFill>
                <a:effectLst/>
              </a:rPr>
              <a:t>'))+</a:t>
            </a:r>
            <a:endParaRPr lang="es-AR" sz="1200" dirty="0">
              <a:solidFill>
                <a:schemeClr val="bg1"/>
              </a:solidFill>
              <a:effectLst/>
            </a:endParaRPr>
          </a:p>
          <a:p>
            <a:r>
              <a:rPr lang="es-AR" sz="1200" b="1" i="1" u="none" strike="noStrike" dirty="0" err="1">
                <a:solidFill>
                  <a:schemeClr val="bg1"/>
                </a:solidFill>
                <a:effectLst/>
              </a:rPr>
              <a:t>geom_histogram</a:t>
            </a:r>
            <a:r>
              <a:rPr lang="es-AR" sz="1200" b="1" i="1" u="none" strike="noStrike" dirty="0">
                <a:solidFill>
                  <a:schemeClr val="bg1"/>
                </a:solidFill>
                <a:effectLst/>
              </a:rPr>
              <a:t>()+</a:t>
            </a:r>
            <a:endParaRPr lang="es-AR" sz="1200" dirty="0">
              <a:solidFill>
                <a:schemeClr val="bg1"/>
              </a:solidFill>
              <a:effectLst/>
            </a:endParaRPr>
          </a:p>
          <a:p>
            <a:r>
              <a:rPr lang="es-AR" sz="1200" b="1" i="1" u="none" strike="noStrike" dirty="0">
                <a:solidFill>
                  <a:schemeClr val="bg1"/>
                </a:solidFill>
                <a:effectLst/>
              </a:rPr>
              <a:t>scale_x_log10()+</a:t>
            </a:r>
            <a:endParaRPr lang="es-AR" sz="1200" dirty="0">
              <a:solidFill>
                <a:schemeClr val="bg1"/>
              </a:solidFill>
              <a:effectLst/>
            </a:endParaRPr>
          </a:p>
          <a:p>
            <a:r>
              <a:rPr lang="es-AR" sz="1200" b="1" i="1" u="none" strike="noStrike" dirty="0" err="1">
                <a:solidFill>
                  <a:schemeClr val="bg1"/>
                </a:solidFill>
                <a:effectLst/>
              </a:rPr>
              <a:t>theme_bw</a:t>
            </a:r>
            <a:r>
              <a:rPr lang="es-AR" sz="1200" b="1" i="1" u="none" strike="noStrike" dirty="0">
                <a:solidFill>
                  <a:schemeClr val="bg1"/>
                </a:solidFill>
                <a:effectLst/>
              </a:rPr>
              <a:t>()+</a:t>
            </a:r>
            <a:endParaRPr lang="es-AR" sz="1200" dirty="0">
              <a:solidFill>
                <a:schemeClr val="bg1"/>
              </a:solidFill>
              <a:effectLst/>
            </a:endParaRPr>
          </a:p>
          <a:p>
            <a:r>
              <a:rPr lang="es-AR" sz="1200" b="1" i="1" u="none" strike="noStrike" dirty="0" err="1">
                <a:solidFill>
                  <a:schemeClr val="bg1"/>
                </a:solidFill>
                <a:effectLst/>
              </a:rPr>
              <a:t>labs</a:t>
            </a:r>
            <a:r>
              <a:rPr lang="es-AR" sz="1200" b="1" i="1" u="none" strike="noStrike" dirty="0">
                <a:solidFill>
                  <a:schemeClr val="bg1"/>
                </a:solidFill>
                <a:effectLst/>
              </a:rPr>
              <a:t>(</a:t>
            </a:r>
            <a:r>
              <a:rPr lang="es-AR" sz="1200" b="1" i="1" u="none" strike="noStrike" dirty="0" err="1">
                <a:solidFill>
                  <a:schemeClr val="bg1"/>
                </a:solidFill>
                <a:effectLst/>
              </a:rPr>
              <a:t>title</a:t>
            </a:r>
            <a:r>
              <a:rPr lang="es-AR" sz="1200" b="1" i="1" u="none" strike="noStrike" dirty="0">
                <a:solidFill>
                  <a:schemeClr val="bg1"/>
                </a:solidFill>
                <a:effectLst/>
              </a:rPr>
              <a:t> = "Grafico de </a:t>
            </a:r>
            <a:r>
              <a:rPr lang="es-AR" sz="1200" b="1" i="1" u="none" strike="noStrike" dirty="0" err="1">
                <a:solidFill>
                  <a:schemeClr val="bg1"/>
                </a:solidFill>
                <a:effectLst/>
              </a:rPr>
              <a:t>distribucion</a:t>
            </a:r>
            <a:r>
              <a:rPr lang="es-AR" sz="1200" b="1" i="1" u="none" strike="noStrike" dirty="0">
                <a:solidFill>
                  <a:schemeClr val="bg1"/>
                </a:solidFill>
                <a:effectLst/>
              </a:rPr>
              <a:t> de Usuarios")+</a:t>
            </a:r>
            <a:endParaRPr lang="es-AR" sz="1200" dirty="0">
              <a:solidFill>
                <a:schemeClr val="bg1"/>
              </a:solidFill>
              <a:effectLst/>
            </a:endParaRPr>
          </a:p>
          <a:p>
            <a:r>
              <a:rPr lang="es-AR" sz="1200" b="1" i="1" u="none" strike="noStrike" dirty="0" err="1">
                <a:solidFill>
                  <a:schemeClr val="bg1"/>
                </a:solidFill>
                <a:effectLst/>
              </a:rPr>
              <a:t>ylab</a:t>
            </a:r>
            <a:r>
              <a:rPr lang="es-AR" sz="1200" b="1" i="1" u="none" strike="noStrike" dirty="0">
                <a:solidFill>
                  <a:schemeClr val="bg1"/>
                </a:solidFill>
                <a:effectLst/>
              </a:rPr>
              <a:t>("tiempo recorrido")+</a:t>
            </a:r>
            <a:endParaRPr lang="es-AR" sz="1200" dirty="0">
              <a:solidFill>
                <a:schemeClr val="bg1"/>
              </a:solidFill>
              <a:effectLst/>
            </a:endParaRPr>
          </a:p>
          <a:p>
            <a:r>
              <a:rPr lang="es-AR" sz="1200" b="1" i="1" u="none" strike="noStrike" dirty="0" err="1">
                <a:solidFill>
                  <a:schemeClr val="bg1"/>
                </a:solidFill>
                <a:effectLst/>
              </a:rPr>
              <a:t>xlab</a:t>
            </a:r>
            <a:r>
              <a:rPr lang="es-AR" sz="1200" b="1" i="1" u="none" strike="noStrike" dirty="0">
                <a:solidFill>
                  <a:schemeClr val="bg1"/>
                </a:solidFill>
                <a:effectLst/>
              </a:rPr>
              <a:t>("frecuencia de usuarios")</a:t>
            </a:r>
            <a:endParaRPr lang="es-AR" sz="1200" dirty="0">
              <a:solidFill>
                <a:schemeClr val="bg1"/>
              </a:solidFill>
              <a:effectLst/>
            </a:endParaRPr>
          </a:p>
        </p:txBody>
      </p:sp>
      <p:pic>
        <p:nvPicPr>
          <p:cNvPr id="4" name="Imagen 3">
            <a:hlinkClick r:id="rId5" action="ppaction://hlinksldjump"/>
            <a:extLst>
              <a:ext uri="{FF2B5EF4-FFF2-40B4-BE49-F238E27FC236}">
                <a16:creationId xmlns:a16="http://schemas.microsoft.com/office/drawing/2014/main" id="{C0EF2960-965B-71D5-CB8A-15938D27ABA2}"/>
              </a:ext>
            </a:extLst>
          </p:cNvPr>
          <p:cNvPicPr>
            <a:picLocks noChangeAspect="1"/>
          </p:cNvPicPr>
          <p:nvPr/>
        </p:nvPicPr>
        <p:blipFill>
          <a:blip r:embed="rId6"/>
          <a:stretch>
            <a:fillRect/>
          </a:stretch>
        </p:blipFill>
        <p:spPr>
          <a:xfrm>
            <a:off x="494560" y="6189368"/>
            <a:ext cx="408467" cy="365792"/>
          </a:xfrm>
          <a:prstGeom prst="rect">
            <a:avLst/>
          </a:prstGeom>
        </p:spPr>
      </p:pic>
    </p:spTree>
    <p:extLst>
      <p:ext uri="{BB962C8B-B14F-4D97-AF65-F5344CB8AC3E}">
        <p14:creationId xmlns:p14="http://schemas.microsoft.com/office/powerpoint/2010/main" val="4108448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85EB025-B0E1-0886-E075-2A32BF0E60A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pie de página 1">
            <a:extLst>
              <a:ext uri="{FF2B5EF4-FFF2-40B4-BE49-F238E27FC236}">
                <a16:creationId xmlns:a16="http://schemas.microsoft.com/office/drawing/2014/main" id="{D155DAD9-11FB-F621-800D-200FE56ED5D4}"/>
              </a:ext>
            </a:extLst>
          </p:cNvPr>
          <p:cNvSpPr>
            <a:spLocks noGrp="1"/>
          </p:cNvSpPr>
          <p:nvPr>
            <p:ph type="ftr" idx="2"/>
          </p:nvPr>
        </p:nvSpPr>
        <p:spPr/>
        <p:txBody>
          <a:bodyPr/>
          <a:lstStyle/>
          <a:p>
            <a:r>
              <a:rPr lang="es-AR" i="1" dirty="0"/>
              <a:t>Manuel Alejandro Ruiz Miranda</a:t>
            </a:r>
          </a:p>
        </p:txBody>
      </p:sp>
      <p:pic>
        <p:nvPicPr>
          <p:cNvPr id="9" name="Imagen 8">
            <a:extLst>
              <a:ext uri="{FF2B5EF4-FFF2-40B4-BE49-F238E27FC236}">
                <a16:creationId xmlns:a16="http://schemas.microsoft.com/office/drawing/2014/main" id="{5F14E29A-211F-1B85-3988-A9625882AE12}"/>
              </a:ext>
            </a:extLst>
          </p:cNvPr>
          <p:cNvPicPr>
            <a:picLocks noChangeAspect="1"/>
          </p:cNvPicPr>
          <p:nvPr/>
        </p:nvPicPr>
        <p:blipFill>
          <a:blip r:embed="rId4"/>
          <a:stretch>
            <a:fillRect/>
          </a:stretch>
        </p:blipFill>
        <p:spPr>
          <a:xfrm>
            <a:off x="6332561" y="1924161"/>
            <a:ext cx="5117328" cy="3862941"/>
          </a:xfrm>
          <a:prstGeom prst="rect">
            <a:avLst/>
          </a:prstGeom>
        </p:spPr>
      </p:pic>
      <p:sp>
        <p:nvSpPr>
          <p:cNvPr id="8" name="CuadroTexto 7">
            <a:extLst>
              <a:ext uri="{FF2B5EF4-FFF2-40B4-BE49-F238E27FC236}">
                <a16:creationId xmlns:a16="http://schemas.microsoft.com/office/drawing/2014/main" id="{F9B71D3D-B8F9-1860-4839-CCCA52F7EDF3}"/>
              </a:ext>
            </a:extLst>
          </p:cNvPr>
          <p:cNvSpPr txBox="1"/>
          <p:nvPr/>
        </p:nvSpPr>
        <p:spPr>
          <a:xfrm>
            <a:off x="527255" y="711509"/>
            <a:ext cx="2909119" cy="2308324"/>
          </a:xfrm>
          <a:prstGeom prst="rect">
            <a:avLst/>
          </a:prstGeom>
          <a:noFill/>
        </p:spPr>
        <p:txBody>
          <a:bodyPr wrap="square">
            <a:spAutoFit/>
          </a:bodyPr>
          <a:lstStyle/>
          <a:p>
            <a:r>
              <a:rPr lang="es-AR" sz="1200" b="0" i="0" u="sng" dirty="0">
                <a:solidFill>
                  <a:schemeClr val="bg1"/>
                </a:solidFill>
                <a:effectLst/>
              </a:rPr>
              <a:t>También podemos representar la distribución de Usuarios por genero :</a:t>
            </a:r>
          </a:p>
          <a:p>
            <a:endParaRPr lang="es-AR" sz="1200" u="sng" dirty="0">
              <a:solidFill>
                <a:schemeClr val="bg1"/>
              </a:solidFill>
            </a:endParaRPr>
          </a:p>
          <a:p>
            <a:endParaRPr lang="es-AR" sz="1200" dirty="0">
              <a:solidFill>
                <a:schemeClr val="bg1"/>
              </a:solidFill>
              <a:effectLst/>
            </a:endParaRPr>
          </a:p>
          <a:p>
            <a:r>
              <a:rPr lang="es-AR" sz="1200" b="1" i="1" u="none" strike="noStrike" dirty="0" err="1">
                <a:solidFill>
                  <a:schemeClr val="bg1"/>
                </a:solidFill>
                <a:effectLst/>
              </a:rPr>
              <a:t>ggplot</a:t>
            </a:r>
            <a:r>
              <a:rPr lang="es-AR" sz="1200" b="1" i="1" u="none" strike="noStrike" dirty="0">
                <a:solidFill>
                  <a:schemeClr val="bg1"/>
                </a:solidFill>
                <a:effectLst/>
              </a:rPr>
              <a:t>(data = </a:t>
            </a:r>
            <a:r>
              <a:rPr lang="es-AR" sz="1200" b="1" i="1" u="none" strike="noStrike" dirty="0" err="1">
                <a:solidFill>
                  <a:schemeClr val="bg1"/>
                </a:solidFill>
                <a:effectLst/>
              </a:rPr>
              <a:t>df_usuarios</a:t>
            </a:r>
            <a:r>
              <a:rPr lang="es-AR" sz="1200" b="1" i="1" u="none" strike="noStrike" dirty="0">
                <a:solidFill>
                  <a:schemeClr val="bg1"/>
                </a:solidFill>
                <a:effectLst/>
              </a:rPr>
              <a:t>) +</a:t>
            </a:r>
            <a:endParaRPr lang="es-AR" sz="1200" dirty="0">
              <a:solidFill>
                <a:schemeClr val="bg1"/>
              </a:solidFill>
              <a:effectLst/>
            </a:endParaRPr>
          </a:p>
          <a:p>
            <a:r>
              <a:rPr lang="es-AR" sz="1200" b="1" i="1" u="none" strike="noStrike" dirty="0" err="1">
                <a:solidFill>
                  <a:schemeClr val="bg1"/>
                </a:solidFill>
                <a:effectLst/>
              </a:rPr>
              <a:t>geom_bar</a:t>
            </a:r>
            <a:r>
              <a:rPr lang="es-AR" sz="1200" b="1" i="1" u="none" strike="noStrike" dirty="0">
                <a:solidFill>
                  <a:schemeClr val="bg1"/>
                </a:solidFill>
                <a:effectLst/>
              </a:rPr>
              <a:t>(aes(x = </a:t>
            </a:r>
            <a:r>
              <a:rPr lang="es-AR" sz="1200" b="1" i="1" u="none" strike="noStrike" dirty="0" err="1">
                <a:solidFill>
                  <a:schemeClr val="bg1"/>
                </a:solidFill>
                <a:effectLst/>
              </a:rPr>
              <a:t>as.factor</a:t>
            </a:r>
            <a:r>
              <a:rPr lang="es-AR" sz="1200" b="1" i="1" u="none" strike="noStrike" dirty="0">
                <a:solidFill>
                  <a:schemeClr val="bg1"/>
                </a:solidFill>
                <a:effectLst/>
              </a:rPr>
              <a:t>(</a:t>
            </a:r>
            <a:r>
              <a:rPr lang="es-AR" sz="1200" b="1" i="1" u="none" strike="noStrike" dirty="0" err="1">
                <a:solidFill>
                  <a:schemeClr val="bg1"/>
                </a:solidFill>
                <a:effectLst/>
              </a:rPr>
              <a:t>genero_usuario</a:t>
            </a:r>
            <a:r>
              <a:rPr lang="es-AR" sz="1200" b="1" i="1" u="none" strike="noStrike" dirty="0">
                <a:solidFill>
                  <a:schemeClr val="bg1"/>
                </a:solidFill>
                <a:effectLst/>
              </a:rPr>
              <a:t>))) +</a:t>
            </a:r>
            <a:endParaRPr lang="es-AR" sz="1200" dirty="0">
              <a:solidFill>
                <a:schemeClr val="bg1"/>
              </a:solidFill>
              <a:effectLst/>
            </a:endParaRPr>
          </a:p>
          <a:p>
            <a:r>
              <a:rPr lang="es-AR" sz="1200" b="1" i="1" u="none" strike="noStrike" dirty="0" err="1">
                <a:solidFill>
                  <a:schemeClr val="bg1"/>
                </a:solidFill>
                <a:effectLst/>
              </a:rPr>
              <a:t>theme_bw</a:t>
            </a:r>
            <a:r>
              <a:rPr lang="es-AR" sz="1200" b="1" i="1" u="none" strike="noStrike" dirty="0">
                <a:solidFill>
                  <a:schemeClr val="bg1"/>
                </a:solidFill>
                <a:effectLst/>
              </a:rPr>
              <a:t>()+</a:t>
            </a:r>
            <a:endParaRPr lang="es-AR" sz="1200" dirty="0">
              <a:solidFill>
                <a:schemeClr val="bg1"/>
              </a:solidFill>
              <a:effectLst/>
            </a:endParaRPr>
          </a:p>
          <a:p>
            <a:r>
              <a:rPr lang="es-AR" sz="1200" b="1" i="1" u="none" strike="noStrike" dirty="0" err="1">
                <a:solidFill>
                  <a:schemeClr val="bg1"/>
                </a:solidFill>
                <a:effectLst/>
              </a:rPr>
              <a:t>labs</a:t>
            </a:r>
            <a:r>
              <a:rPr lang="es-AR" sz="1200" b="1" i="1" u="none" strike="noStrike" dirty="0">
                <a:solidFill>
                  <a:schemeClr val="bg1"/>
                </a:solidFill>
                <a:effectLst/>
              </a:rPr>
              <a:t>(</a:t>
            </a:r>
            <a:r>
              <a:rPr lang="es-AR" sz="1200" b="1" i="1" u="none" strike="noStrike" dirty="0" err="1">
                <a:solidFill>
                  <a:schemeClr val="bg1"/>
                </a:solidFill>
                <a:effectLst/>
              </a:rPr>
              <a:t>title</a:t>
            </a:r>
            <a:r>
              <a:rPr lang="es-AR" sz="1200" b="1" i="1" u="none" strike="noStrike" dirty="0">
                <a:solidFill>
                  <a:schemeClr val="bg1"/>
                </a:solidFill>
                <a:effectLst/>
              </a:rPr>
              <a:t> = "Grafico de </a:t>
            </a:r>
            <a:r>
              <a:rPr lang="es-AR" sz="1200" b="1" i="1" u="none" strike="noStrike" dirty="0" err="1">
                <a:solidFill>
                  <a:schemeClr val="bg1"/>
                </a:solidFill>
                <a:effectLst/>
              </a:rPr>
              <a:t>distribucion</a:t>
            </a:r>
            <a:r>
              <a:rPr lang="es-AR" sz="1200" b="1" i="1" u="none" strike="noStrike" dirty="0">
                <a:solidFill>
                  <a:schemeClr val="bg1"/>
                </a:solidFill>
                <a:effectLst/>
              </a:rPr>
              <a:t> de Usuarios")+</a:t>
            </a:r>
            <a:endParaRPr lang="es-AR" sz="1200" dirty="0">
              <a:solidFill>
                <a:schemeClr val="bg1"/>
              </a:solidFill>
              <a:effectLst/>
            </a:endParaRPr>
          </a:p>
          <a:p>
            <a:r>
              <a:rPr lang="es-AR" sz="1200" b="1" i="1" u="none" strike="noStrike" dirty="0" err="1">
                <a:solidFill>
                  <a:schemeClr val="bg1"/>
                </a:solidFill>
                <a:effectLst/>
              </a:rPr>
              <a:t>ylab</a:t>
            </a:r>
            <a:r>
              <a:rPr lang="es-AR" sz="1200" b="1" i="1" u="none" strike="noStrike" dirty="0">
                <a:solidFill>
                  <a:schemeClr val="bg1"/>
                </a:solidFill>
                <a:effectLst/>
              </a:rPr>
              <a:t>("cantidad")+</a:t>
            </a:r>
            <a:endParaRPr lang="es-AR" sz="1200" dirty="0">
              <a:solidFill>
                <a:schemeClr val="bg1"/>
              </a:solidFill>
              <a:effectLst/>
            </a:endParaRPr>
          </a:p>
          <a:p>
            <a:r>
              <a:rPr lang="es-AR" sz="1200" b="1" i="1" u="none" strike="noStrike" dirty="0" err="1">
                <a:solidFill>
                  <a:schemeClr val="bg1"/>
                </a:solidFill>
                <a:effectLst/>
              </a:rPr>
              <a:t>xlab</a:t>
            </a:r>
            <a:r>
              <a:rPr lang="es-AR" sz="1200" b="1" i="1" u="none" strike="noStrike" dirty="0">
                <a:solidFill>
                  <a:schemeClr val="bg1"/>
                </a:solidFill>
                <a:effectLst/>
              </a:rPr>
              <a:t>("Genero Usuario")</a:t>
            </a:r>
            <a:endParaRPr lang="es-AR" sz="1200" dirty="0">
              <a:solidFill>
                <a:schemeClr val="bg1"/>
              </a:solidFill>
              <a:effectLst/>
            </a:endParaRPr>
          </a:p>
        </p:txBody>
      </p:sp>
      <p:pic>
        <p:nvPicPr>
          <p:cNvPr id="4" name="Imagen 3">
            <a:hlinkClick r:id="rId5" action="ppaction://hlinksldjump"/>
            <a:extLst>
              <a:ext uri="{FF2B5EF4-FFF2-40B4-BE49-F238E27FC236}">
                <a16:creationId xmlns:a16="http://schemas.microsoft.com/office/drawing/2014/main" id="{89C5F5B0-11EC-4BEF-7A96-46D873DEB57D}"/>
              </a:ext>
            </a:extLst>
          </p:cNvPr>
          <p:cNvPicPr>
            <a:picLocks noChangeAspect="1"/>
          </p:cNvPicPr>
          <p:nvPr/>
        </p:nvPicPr>
        <p:blipFill>
          <a:blip r:embed="rId6"/>
          <a:stretch>
            <a:fillRect/>
          </a:stretch>
        </p:blipFill>
        <p:spPr>
          <a:xfrm>
            <a:off x="527255" y="6146491"/>
            <a:ext cx="408467" cy="365792"/>
          </a:xfrm>
          <a:prstGeom prst="rect">
            <a:avLst/>
          </a:prstGeom>
        </p:spPr>
      </p:pic>
    </p:spTree>
    <p:extLst>
      <p:ext uri="{BB962C8B-B14F-4D97-AF65-F5344CB8AC3E}">
        <p14:creationId xmlns:p14="http://schemas.microsoft.com/office/powerpoint/2010/main" val="2046240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839FABC-AAA8-151C-0463-2E97A6C4D03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pie de página 1">
            <a:extLst>
              <a:ext uri="{FF2B5EF4-FFF2-40B4-BE49-F238E27FC236}">
                <a16:creationId xmlns:a16="http://schemas.microsoft.com/office/drawing/2014/main" id="{EA2405B8-AF94-FCF5-CB87-A62D61612DDA}"/>
              </a:ext>
            </a:extLst>
          </p:cNvPr>
          <p:cNvSpPr>
            <a:spLocks noGrp="1"/>
          </p:cNvSpPr>
          <p:nvPr>
            <p:ph type="ftr" idx="2"/>
          </p:nvPr>
        </p:nvSpPr>
        <p:spPr/>
        <p:txBody>
          <a:bodyPr/>
          <a:lstStyle/>
          <a:p>
            <a:r>
              <a:rPr lang="es-AR" i="1" dirty="0"/>
              <a:t>Manuel Alejandro Ruiz Miranda</a:t>
            </a:r>
          </a:p>
        </p:txBody>
      </p:sp>
      <p:pic>
        <p:nvPicPr>
          <p:cNvPr id="9" name="Imagen 8">
            <a:extLst>
              <a:ext uri="{FF2B5EF4-FFF2-40B4-BE49-F238E27FC236}">
                <a16:creationId xmlns:a16="http://schemas.microsoft.com/office/drawing/2014/main" id="{6782A555-CE25-5B2D-3457-0D56027E2467}"/>
              </a:ext>
            </a:extLst>
          </p:cNvPr>
          <p:cNvPicPr>
            <a:picLocks noChangeAspect="1"/>
          </p:cNvPicPr>
          <p:nvPr/>
        </p:nvPicPr>
        <p:blipFill>
          <a:blip r:embed="rId4"/>
          <a:stretch>
            <a:fillRect/>
          </a:stretch>
        </p:blipFill>
        <p:spPr>
          <a:xfrm>
            <a:off x="4303951" y="1954473"/>
            <a:ext cx="7641772" cy="3968655"/>
          </a:xfrm>
          <a:prstGeom prst="rect">
            <a:avLst/>
          </a:prstGeom>
        </p:spPr>
      </p:pic>
      <p:sp>
        <p:nvSpPr>
          <p:cNvPr id="5" name="CuadroTexto 4">
            <a:extLst>
              <a:ext uri="{FF2B5EF4-FFF2-40B4-BE49-F238E27FC236}">
                <a16:creationId xmlns:a16="http://schemas.microsoft.com/office/drawing/2014/main" id="{A54D12ED-2AC2-DAAA-10E8-BB5C5E3AF92F}"/>
              </a:ext>
            </a:extLst>
          </p:cNvPr>
          <p:cNvSpPr txBox="1"/>
          <p:nvPr/>
        </p:nvSpPr>
        <p:spPr>
          <a:xfrm>
            <a:off x="416642" y="561738"/>
            <a:ext cx="2415048" cy="830997"/>
          </a:xfrm>
          <a:prstGeom prst="rect">
            <a:avLst/>
          </a:prstGeom>
          <a:noFill/>
        </p:spPr>
        <p:txBody>
          <a:bodyPr wrap="square">
            <a:spAutoFit/>
          </a:bodyPr>
          <a:lstStyle/>
          <a:p>
            <a:r>
              <a:rPr lang="es-AR" sz="1200" b="0" i="0" u="sng" dirty="0">
                <a:solidFill>
                  <a:schemeClr val="bg1"/>
                </a:solidFill>
                <a:effectLst/>
              </a:rPr>
              <a:t>Vamos a estimar, el total de recorridos generados cada día y mostrar la serie de tiempo asociada a el :</a:t>
            </a:r>
            <a:endParaRPr lang="es-AR" sz="1200" dirty="0">
              <a:solidFill>
                <a:schemeClr val="bg1"/>
              </a:solidFill>
            </a:endParaRPr>
          </a:p>
        </p:txBody>
      </p:sp>
      <p:sp>
        <p:nvSpPr>
          <p:cNvPr id="8" name="CuadroTexto 7">
            <a:extLst>
              <a:ext uri="{FF2B5EF4-FFF2-40B4-BE49-F238E27FC236}">
                <a16:creationId xmlns:a16="http://schemas.microsoft.com/office/drawing/2014/main" id="{6375D43E-EA5C-6751-8942-1E4E191FB22C}"/>
              </a:ext>
            </a:extLst>
          </p:cNvPr>
          <p:cNvSpPr txBox="1"/>
          <p:nvPr/>
        </p:nvSpPr>
        <p:spPr>
          <a:xfrm>
            <a:off x="416642" y="1954473"/>
            <a:ext cx="3887309" cy="1754326"/>
          </a:xfrm>
          <a:prstGeom prst="rect">
            <a:avLst/>
          </a:prstGeom>
          <a:noFill/>
        </p:spPr>
        <p:txBody>
          <a:bodyPr wrap="square">
            <a:spAutoFit/>
          </a:bodyPr>
          <a:lstStyle/>
          <a:p>
            <a:r>
              <a:rPr lang="es-AR" sz="1200" b="1" i="0" u="none" strike="noStrike" dirty="0" err="1">
                <a:solidFill>
                  <a:schemeClr val="bg1"/>
                </a:solidFill>
                <a:effectLst/>
              </a:rPr>
              <a:t>r</a:t>
            </a:r>
            <a:r>
              <a:rPr lang="es-AR" sz="1200" b="1" i="1" u="none" strike="noStrike" dirty="0" err="1">
                <a:solidFill>
                  <a:schemeClr val="bg1"/>
                </a:solidFill>
                <a:effectLst/>
              </a:rPr>
              <a:t>ecorr_por_dia</a:t>
            </a:r>
            <a:r>
              <a:rPr lang="es-AR" sz="1200" b="1" i="1" u="none" strike="noStrike" dirty="0">
                <a:solidFill>
                  <a:schemeClr val="bg1"/>
                </a:solidFill>
                <a:effectLst/>
              </a:rPr>
              <a:t> &lt;- recorridos_2018 %&gt;% </a:t>
            </a:r>
            <a:endParaRPr lang="es-AR" sz="1200" dirty="0">
              <a:solidFill>
                <a:schemeClr val="bg1"/>
              </a:solidFill>
              <a:effectLst/>
            </a:endParaRPr>
          </a:p>
          <a:p>
            <a:r>
              <a:rPr lang="es-AR" sz="1200" b="1" i="1" u="none" strike="noStrike" dirty="0" err="1">
                <a:solidFill>
                  <a:schemeClr val="bg1"/>
                </a:solidFill>
                <a:effectLst/>
              </a:rPr>
              <a:t>count</a:t>
            </a:r>
            <a:r>
              <a:rPr lang="es-AR" sz="1200" b="1" i="1" u="none" strike="noStrike" dirty="0">
                <a:solidFill>
                  <a:schemeClr val="bg1"/>
                </a:solidFill>
                <a:effectLst/>
              </a:rPr>
              <a:t>(</a:t>
            </a:r>
            <a:r>
              <a:rPr lang="es-AR" sz="1200" b="1" i="1" u="none" strike="noStrike" dirty="0" err="1">
                <a:solidFill>
                  <a:schemeClr val="bg1"/>
                </a:solidFill>
                <a:effectLst/>
              </a:rPr>
              <a:t>dia</a:t>
            </a:r>
            <a:r>
              <a:rPr lang="es-AR" sz="1200" b="1" i="1" u="none" strike="noStrike" dirty="0">
                <a:solidFill>
                  <a:schemeClr val="bg1"/>
                </a:solidFill>
                <a:effectLst/>
              </a:rPr>
              <a:t> = (</a:t>
            </a:r>
            <a:r>
              <a:rPr lang="es-AR" sz="1200" b="1" i="1" u="none" strike="noStrike" dirty="0" err="1">
                <a:solidFill>
                  <a:schemeClr val="bg1"/>
                </a:solidFill>
                <a:effectLst/>
              </a:rPr>
              <a:t>as.Date</a:t>
            </a:r>
            <a:r>
              <a:rPr lang="es-AR" sz="1200" b="1" i="1" u="none" strike="noStrike" dirty="0">
                <a:solidFill>
                  <a:schemeClr val="bg1"/>
                </a:solidFill>
                <a:effectLst/>
              </a:rPr>
              <a:t>(</a:t>
            </a:r>
            <a:r>
              <a:rPr lang="es-AR" sz="1200" b="1" i="1" u="none" strike="noStrike" dirty="0" err="1">
                <a:solidFill>
                  <a:schemeClr val="bg1"/>
                </a:solidFill>
                <a:effectLst/>
              </a:rPr>
              <a:t>fecha_origen_recorrido</a:t>
            </a:r>
            <a:r>
              <a:rPr lang="es-AR" sz="1200" b="1" i="1" u="none" strike="noStrike" dirty="0">
                <a:solidFill>
                  <a:schemeClr val="bg1"/>
                </a:solidFill>
                <a:effectLst/>
              </a:rPr>
              <a:t>)))</a:t>
            </a:r>
            <a:endParaRPr lang="es-AR" sz="1200" dirty="0">
              <a:solidFill>
                <a:schemeClr val="bg1"/>
              </a:solidFill>
              <a:effectLst/>
            </a:endParaRPr>
          </a:p>
          <a:p>
            <a:r>
              <a:rPr lang="es-AR" sz="1200" b="1" i="1" u="none" strike="noStrike" dirty="0" err="1">
                <a:solidFill>
                  <a:schemeClr val="bg1"/>
                </a:solidFill>
                <a:effectLst/>
              </a:rPr>
              <a:t>recorr_por_dia</a:t>
            </a:r>
            <a:r>
              <a:rPr lang="es-AR" sz="1200" b="1" i="1" u="none" strike="noStrike" dirty="0">
                <a:solidFill>
                  <a:schemeClr val="bg1"/>
                </a:solidFill>
                <a:effectLst/>
              </a:rPr>
              <a:t> </a:t>
            </a:r>
            <a:endParaRPr lang="es-AR" sz="1200" dirty="0">
              <a:solidFill>
                <a:schemeClr val="bg1"/>
              </a:solidFill>
              <a:effectLst/>
            </a:endParaRPr>
          </a:p>
          <a:p>
            <a:r>
              <a:rPr lang="es-AR" sz="1200" b="1" i="1" u="none" strike="noStrike" dirty="0" err="1">
                <a:solidFill>
                  <a:schemeClr val="bg1"/>
                </a:solidFill>
                <a:effectLst/>
              </a:rPr>
              <a:t>ggplot</a:t>
            </a:r>
            <a:r>
              <a:rPr lang="es-AR" sz="1200" b="1" i="1" u="none" strike="noStrike" dirty="0">
                <a:solidFill>
                  <a:schemeClr val="bg1"/>
                </a:solidFill>
                <a:effectLst/>
              </a:rPr>
              <a:t>(data = </a:t>
            </a:r>
            <a:r>
              <a:rPr lang="es-AR" sz="1200" b="1" i="1" u="none" strike="noStrike" dirty="0" err="1">
                <a:solidFill>
                  <a:schemeClr val="bg1"/>
                </a:solidFill>
                <a:effectLst/>
              </a:rPr>
              <a:t>recorr_por_dia,aes</a:t>
            </a:r>
            <a:r>
              <a:rPr lang="es-AR" sz="1200" b="1" i="1" u="none" strike="noStrike" dirty="0">
                <a:solidFill>
                  <a:schemeClr val="bg1"/>
                </a:solidFill>
                <a:effectLst/>
              </a:rPr>
              <a:t>(x = </a:t>
            </a:r>
            <a:r>
              <a:rPr lang="es-AR" sz="1200" b="1" i="1" u="none" strike="noStrike" dirty="0" err="1">
                <a:solidFill>
                  <a:schemeClr val="bg1"/>
                </a:solidFill>
                <a:effectLst/>
              </a:rPr>
              <a:t>dia</a:t>
            </a:r>
            <a:r>
              <a:rPr lang="es-AR" sz="1200" b="1" i="1" u="none" strike="noStrike" dirty="0">
                <a:solidFill>
                  <a:schemeClr val="bg1"/>
                </a:solidFill>
                <a:effectLst/>
              </a:rPr>
              <a:t> , y = n))+</a:t>
            </a:r>
            <a:endParaRPr lang="es-AR" sz="1200" dirty="0">
              <a:solidFill>
                <a:schemeClr val="bg1"/>
              </a:solidFill>
              <a:effectLst/>
            </a:endParaRPr>
          </a:p>
          <a:p>
            <a:r>
              <a:rPr lang="es-AR" sz="1200" b="1" i="1" u="none" strike="noStrike" dirty="0" err="1">
                <a:solidFill>
                  <a:schemeClr val="bg1"/>
                </a:solidFill>
                <a:effectLst/>
              </a:rPr>
              <a:t>geom_line</a:t>
            </a:r>
            <a:r>
              <a:rPr lang="es-AR" sz="1200" b="1" i="1" u="none" strike="noStrike" dirty="0">
                <a:solidFill>
                  <a:schemeClr val="bg1"/>
                </a:solidFill>
                <a:effectLst/>
              </a:rPr>
              <a:t>(color = '</a:t>
            </a:r>
            <a:r>
              <a:rPr lang="es-AR" sz="1200" b="1" i="1" u="none" strike="noStrike" dirty="0" err="1">
                <a:solidFill>
                  <a:schemeClr val="bg1"/>
                </a:solidFill>
                <a:effectLst/>
              </a:rPr>
              <a:t>steelblue</a:t>
            </a:r>
            <a:r>
              <a:rPr lang="es-AR" sz="1200" b="1" i="1" u="none" strike="noStrike" dirty="0">
                <a:solidFill>
                  <a:schemeClr val="bg1"/>
                </a:solidFill>
                <a:effectLst/>
              </a:rPr>
              <a:t>')+</a:t>
            </a:r>
            <a:endParaRPr lang="es-AR" sz="1200" dirty="0">
              <a:solidFill>
                <a:schemeClr val="bg1"/>
              </a:solidFill>
              <a:effectLst/>
            </a:endParaRPr>
          </a:p>
          <a:p>
            <a:r>
              <a:rPr lang="es-AR" sz="1200" b="1" i="1" u="none" strike="noStrike" dirty="0" err="1">
                <a:solidFill>
                  <a:schemeClr val="bg1"/>
                </a:solidFill>
                <a:effectLst/>
              </a:rPr>
              <a:t>theme_bw</a:t>
            </a:r>
            <a:r>
              <a:rPr lang="es-AR" sz="1200" b="1" i="1" u="none" strike="noStrike" dirty="0">
                <a:solidFill>
                  <a:schemeClr val="bg1"/>
                </a:solidFill>
                <a:effectLst/>
              </a:rPr>
              <a:t>()+</a:t>
            </a:r>
            <a:endParaRPr lang="es-AR" sz="1200" dirty="0">
              <a:solidFill>
                <a:schemeClr val="bg1"/>
              </a:solidFill>
              <a:effectLst/>
            </a:endParaRPr>
          </a:p>
          <a:p>
            <a:r>
              <a:rPr lang="es-AR" sz="1200" b="1" i="1" u="none" strike="noStrike" dirty="0" err="1">
                <a:solidFill>
                  <a:schemeClr val="bg1"/>
                </a:solidFill>
                <a:effectLst/>
              </a:rPr>
              <a:t>labs</a:t>
            </a:r>
            <a:r>
              <a:rPr lang="es-AR" sz="1200" b="1" i="1" u="none" strike="noStrike" dirty="0">
                <a:solidFill>
                  <a:schemeClr val="bg1"/>
                </a:solidFill>
                <a:effectLst/>
              </a:rPr>
              <a:t>(</a:t>
            </a:r>
            <a:r>
              <a:rPr lang="es-AR" sz="1200" b="1" i="1" u="none" strike="noStrike" dirty="0" err="1">
                <a:solidFill>
                  <a:schemeClr val="bg1"/>
                </a:solidFill>
                <a:effectLst/>
              </a:rPr>
              <a:t>title</a:t>
            </a:r>
            <a:r>
              <a:rPr lang="es-AR" sz="1200" b="1" i="1" u="none" strike="noStrike" dirty="0">
                <a:solidFill>
                  <a:schemeClr val="bg1"/>
                </a:solidFill>
                <a:effectLst/>
              </a:rPr>
              <a:t> = "Viajes en Bicicleta")+</a:t>
            </a:r>
            <a:endParaRPr lang="es-AR" sz="1200" dirty="0">
              <a:solidFill>
                <a:schemeClr val="bg1"/>
              </a:solidFill>
              <a:effectLst/>
            </a:endParaRPr>
          </a:p>
          <a:p>
            <a:r>
              <a:rPr lang="es-AR" sz="1200" b="1" i="1" u="none" strike="noStrike" dirty="0" err="1">
                <a:solidFill>
                  <a:schemeClr val="bg1"/>
                </a:solidFill>
                <a:effectLst/>
              </a:rPr>
              <a:t>ylab</a:t>
            </a:r>
            <a:r>
              <a:rPr lang="es-AR" sz="1200" b="1" i="1" u="none" strike="noStrike" dirty="0">
                <a:solidFill>
                  <a:schemeClr val="bg1"/>
                </a:solidFill>
                <a:effectLst/>
              </a:rPr>
              <a:t>("frecuencia")+</a:t>
            </a:r>
            <a:endParaRPr lang="es-AR" sz="1200" dirty="0">
              <a:solidFill>
                <a:schemeClr val="bg1"/>
              </a:solidFill>
              <a:effectLst/>
            </a:endParaRPr>
          </a:p>
          <a:p>
            <a:r>
              <a:rPr lang="es-AR" sz="1200" b="1" i="1" u="none" strike="noStrike" dirty="0" err="1">
                <a:solidFill>
                  <a:schemeClr val="bg1"/>
                </a:solidFill>
                <a:effectLst/>
              </a:rPr>
              <a:t>xlab</a:t>
            </a:r>
            <a:r>
              <a:rPr lang="es-AR" sz="1200" b="1" i="1" u="none" strike="noStrike" dirty="0">
                <a:solidFill>
                  <a:schemeClr val="bg1"/>
                </a:solidFill>
                <a:effectLst/>
              </a:rPr>
              <a:t>("</a:t>
            </a:r>
            <a:r>
              <a:rPr lang="es-AR" sz="1200" b="1" i="1" u="none" strike="noStrike" dirty="0" err="1">
                <a:solidFill>
                  <a:schemeClr val="bg1"/>
                </a:solidFill>
                <a:effectLst/>
              </a:rPr>
              <a:t>dia</a:t>
            </a:r>
            <a:r>
              <a:rPr lang="es-AR" sz="1200" b="1" i="1" u="none" strike="noStrike" dirty="0">
                <a:solidFill>
                  <a:schemeClr val="bg1"/>
                </a:solidFill>
                <a:effectLst/>
              </a:rPr>
              <a:t> de semana")</a:t>
            </a:r>
            <a:endParaRPr lang="es-AR" sz="1200" dirty="0">
              <a:solidFill>
                <a:schemeClr val="bg1"/>
              </a:solidFill>
              <a:effectLst/>
            </a:endParaRPr>
          </a:p>
        </p:txBody>
      </p:sp>
      <p:pic>
        <p:nvPicPr>
          <p:cNvPr id="4" name="Imagen 3">
            <a:hlinkClick r:id="rId5" action="ppaction://hlinksldjump"/>
            <a:extLst>
              <a:ext uri="{FF2B5EF4-FFF2-40B4-BE49-F238E27FC236}">
                <a16:creationId xmlns:a16="http://schemas.microsoft.com/office/drawing/2014/main" id="{50A4DA3B-D42C-460D-AA6B-19EF00AD3D61}"/>
              </a:ext>
            </a:extLst>
          </p:cNvPr>
          <p:cNvPicPr>
            <a:picLocks noChangeAspect="1"/>
          </p:cNvPicPr>
          <p:nvPr/>
        </p:nvPicPr>
        <p:blipFill>
          <a:blip r:embed="rId6"/>
          <a:stretch>
            <a:fillRect/>
          </a:stretch>
        </p:blipFill>
        <p:spPr>
          <a:xfrm>
            <a:off x="534629" y="6020190"/>
            <a:ext cx="408467" cy="365792"/>
          </a:xfrm>
          <a:prstGeom prst="rect">
            <a:avLst/>
          </a:prstGeom>
        </p:spPr>
      </p:pic>
    </p:spTree>
    <p:extLst>
      <p:ext uri="{BB962C8B-B14F-4D97-AF65-F5344CB8AC3E}">
        <p14:creationId xmlns:p14="http://schemas.microsoft.com/office/powerpoint/2010/main" val="1881098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794</TotalTime>
  <Words>5424</Words>
  <Application>Microsoft Office PowerPoint</Application>
  <PresentationFormat>Panorámica</PresentationFormat>
  <Paragraphs>613</Paragraphs>
  <Slides>40</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40</vt:i4>
      </vt:variant>
    </vt:vector>
  </HeadingPairs>
  <TitlesOfParts>
    <vt:vector size="47" baseType="lpstr">
      <vt:lpstr>Arial</vt:lpstr>
      <vt:lpstr>Calibri</vt:lpstr>
      <vt:lpstr>Calibri Light</vt:lpstr>
      <vt:lpstr>Symbol</vt:lpstr>
      <vt:lpstr>Times New Roman</vt:lpstr>
      <vt:lpstr>YAD7QhG2T6o 0</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Jano</dc:creator>
  <dc:description/>
  <cp:lastModifiedBy>Jano</cp:lastModifiedBy>
  <cp:revision>20</cp:revision>
  <dcterms:created xsi:type="dcterms:W3CDTF">2023-03-28T19:46:33Z</dcterms:created>
  <dcterms:modified xsi:type="dcterms:W3CDTF">2023-04-12T22:26:24Z</dcterms:modified>
  <dc:language>es-AR</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Panorámica</vt:lpwstr>
  </property>
  <property fmtid="{D5CDD505-2E9C-101B-9397-08002B2CF9AE}" pid="3" name="Slides">
    <vt:i4>1</vt:i4>
  </property>
</Properties>
</file>